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596" r:id="rId2"/>
    <p:sldId id="2540" r:id="rId3"/>
    <p:sldId id="2565" r:id="rId4"/>
    <p:sldId id="2607" r:id="rId5"/>
    <p:sldId id="2608" r:id="rId6"/>
    <p:sldId id="2609" r:id="rId7"/>
    <p:sldId id="2567" r:id="rId8"/>
    <p:sldId id="2597" r:id="rId9"/>
    <p:sldId id="2598" r:id="rId10"/>
    <p:sldId id="2599" r:id="rId11"/>
    <p:sldId id="2606" r:id="rId12"/>
    <p:sldId id="2600" r:id="rId13"/>
    <p:sldId id="2612" r:id="rId14"/>
    <p:sldId id="2602" r:id="rId15"/>
    <p:sldId id="2601" r:id="rId16"/>
    <p:sldId id="2603" r:id="rId17"/>
    <p:sldId id="2604" r:id="rId18"/>
    <p:sldId id="2611" r:id="rId19"/>
    <p:sldId id="2610" r:id="rId20"/>
    <p:sldId id="260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5DAAB0"/>
    <a:srgbClr val="3B7579"/>
    <a:srgbClr val="AAD3D6"/>
    <a:srgbClr val="418287"/>
    <a:srgbClr val="DFE3E9"/>
    <a:srgbClr val="1F1F26"/>
    <a:srgbClr val="D6DBE2"/>
    <a:srgbClr val="CCD2DA"/>
    <a:srgbClr val="BBC3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5280" autoAdjust="0"/>
  </p:normalViewPr>
  <p:slideViewPr>
    <p:cSldViewPr snapToGrid="0" snapToObjects="1" showGuides="1">
      <p:cViewPr varScale="1">
        <p:scale>
          <a:sx n="114" d="100"/>
          <a:sy n="114" d="100"/>
        </p:scale>
        <p:origin x="360" y="102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4414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-5136"/>
    </p:cViewPr>
  </p:sorterViewPr>
  <p:notesViewPr>
    <p:cSldViewPr snapToGrid="0" snapToObjects="1">
      <p:cViewPr varScale="1">
        <p:scale>
          <a:sx n="60" d="100"/>
          <a:sy n="60" d="100"/>
        </p:scale>
        <p:origin x="3187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7B22CCD-4CC5-4E36-9527-7CB526E3EB08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SG"/>
        </a:p>
      </dgm:t>
    </dgm:pt>
    <dgm:pt modelId="{B9373169-A2C4-4007-9DC6-18EF243C1138}">
      <dgm:prSet phldrT="[Text]"/>
      <dgm:spPr/>
      <dgm:t>
        <a:bodyPr/>
        <a:lstStyle/>
        <a:p>
          <a:r>
            <a:rPr lang="en-SG" dirty="0"/>
            <a:t>Logistic Regression</a:t>
          </a:r>
        </a:p>
      </dgm:t>
    </dgm:pt>
    <dgm:pt modelId="{B64FB1A8-8030-4414-85BB-5D8FD72415D0}" type="parTrans" cxnId="{685BF21D-6CA9-4DD7-939F-7F70D2F451CD}">
      <dgm:prSet/>
      <dgm:spPr/>
      <dgm:t>
        <a:bodyPr/>
        <a:lstStyle/>
        <a:p>
          <a:endParaRPr lang="en-SG"/>
        </a:p>
      </dgm:t>
    </dgm:pt>
    <dgm:pt modelId="{EFC2656F-6D08-464A-8558-67A150FA425B}" type="sibTrans" cxnId="{685BF21D-6CA9-4DD7-939F-7F70D2F451CD}">
      <dgm:prSet/>
      <dgm:spPr/>
      <dgm:t>
        <a:bodyPr/>
        <a:lstStyle/>
        <a:p>
          <a:endParaRPr lang="en-SG"/>
        </a:p>
      </dgm:t>
    </dgm:pt>
    <dgm:pt modelId="{08DE187D-3D93-4C67-9448-DEC19991D9A0}">
      <dgm:prSet phldrT="[Text]"/>
      <dgm:spPr/>
      <dgm:t>
        <a:bodyPr/>
        <a:lstStyle/>
        <a:p>
          <a:r>
            <a:rPr lang="en-SG" dirty="0"/>
            <a:t>Multinomial Naïve Bayes</a:t>
          </a:r>
        </a:p>
      </dgm:t>
    </dgm:pt>
    <dgm:pt modelId="{3A2BDF0C-9778-49CF-984B-41D5FD66D607}" type="parTrans" cxnId="{67C1339C-A0A1-48A3-BC90-6B562B33CB71}">
      <dgm:prSet/>
      <dgm:spPr/>
      <dgm:t>
        <a:bodyPr/>
        <a:lstStyle/>
        <a:p>
          <a:endParaRPr lang="en-SG"/>
        </a:p>
      </dgm:t>
    </dgm:pt>
    <dgm:pt modelId="{EEF533DE-2D06-4801-969F-906ED367B50C}" type="sibTrans" cxnId="{67C1339C-A0A1-48A3-BC90-6B562B33CB71}">
      <dgm:prSet/>
      <dgm:spPr/>
      <dgm:t>
        <a:bodyPr/>
        <a:lstStyle/>
        <a:p>
          <a:endParaRPr lang="en-SG"/>
        </a:p>
      </dgm:t>
    </dgm:pt>
    <dgm:pt modelId="{C1BA5B6C-E42D-4A7E-A4D3-B56C7CE7BBE7}">
      <dgm:prSet phldrT="[Text]"/>
      <dgm:spPr/>
      <dgm:t>
        <a:bodyPr/>
        <a:lstStyle/>
        <a:p>
          <a:r>
            <a:rPr lang="en-SG" dirty="0"/>
            <a:t>Support Vector Machine</a:t>
          </a:r>
        </a:p>
      </dgm:t>
    </dgm:pt>
    <dgm:pt modelId="{4BD2D017-0C8C-45A1-B9C6-A541F0F4F262}" type="parTrans" cxnId="{B96F7DD2-ECF9-482C-BA35-2B4F69DAE53E}">
      <dgm:prSet/>
      <dgm:spPr/>
      <dgm:t>
        <a:bodyPr/>
        <a:lstStyle/>
        <a:p>
          <a:endParaRPr lang="en-SG"/>
        </a:p>
      </dgm:t>
    </dgm:pt>
    <dgm:pt modelId="{83EDF241-89F5-47C8-9A9A-FEC365FB47B9}" type="sibTrans" cxnId="{B96F7DD2-ECF9-482C-BA35-2B4F69DAE53E}">
      <dgm:prSet/>
      <dgm:spPr/>
      <dgm:t>
        <a:bodyPr/>
        <a:lstStyle/>
        <a:p>
          <a:endParaRPr lang="en-SG"/>
        </a:p>
      </dgm:t>
    </dgm:pt>
    <dgm:pt modelId="{80D4E52E-F1C6-42F0-BA37-B635130EC300}" type="pres">
      <dgm:prSet presAssocID="{17B22CCD-4CC5-4E36-9527-7CB526E3EB08}" presName="diagram" presStyleCnt="0">
        <dgm:presLayoutVars>
          <dgm:dir/>
          <dgm:resizeHandles val="exact"/>
        </dgm:presLayoutVars>
      </dgm:prSet>
      <dgm:spPr/>
    </dgm:pt>
    <dgm:pt modelId="{E8EE4E56-E5CF-4643-A850-4176CAF241E0}" type="pres">
      <dgm:prSet presAssocID="{B9373169-A2C4-4007-9DC6-18EF243C1138}" presName="node" presStyleLbl="node1" presStyleIdx="0" presStyleCnt="3">
        <dgm:presLayoutVars>
          <dgm:bulletEnabled val="1"/>
        </dgm:presLayoutVars>
      </dgm:prSet>
      <dgm:spPr/>
    </dgm:pt>
    <dgm:pt modelId="{F33F15E1-28F8-45D0-BB29-E66A1D0BE5A3}" type="pres">
      <dgm:prSet presAssocID="{EFC2656F-6D08-464A-8558-67A150FA425B}" presName="sibTrans" presStyleCnt="0"/>
      <dgm:spPr/>
    </dgm:pt>
    <dgm:pt modelId="{EC273196-A276-43DF-A0C9-75B8B1EFAB9B}" type="pres">
      <dgm:prSet presAssocID="{08DE187D-3D93-4C67-9448-DEC19991D9A0}" presName="node" presStyleLbl="node1" presStyleIdx="1" presStyleCnt="3">
        <dgm:presLayoutVars>
          <dgm:bulletEnabled val="1"/>
        </dgm:presLayoutVars>
      </dgm:prSet>
      <dgm:spPr/>
    </dgm:pt>
    <dgm:pt modelId="{3C6B8114-B4DE-4C45-9353-023B1674C33E}" type="pres">
      <dgm:prSet presAssocID="{EEF533DE-2D06-4801-969F-906ED367B50C}" presName="sibTrans" presStyleCnt="0"/>
      <dgm:spPr/>
    </dgm:pt>
    <dgm:pt modelId="{5464EEA5-0AAA-4091-9AD6-642982DF0937}" type="pres">
      <dgm:prSet presAssocID="{C1BA5B6C-E42D-4A7E-A4D3-B56C7CE7BBE7}" presName="node" presStyleLbl="node1" presStyleIdx="2" presStyleCnt="3">
        <dgm:presLayoutVars>
          <dgm:bulletEnabled val="1"/>
        </dgm:presLayoutVars>
      </dgm:prSet>
      <dgm:spPr/>
    </dgm:pt>
  </dgm:ptLst>
  <dgm:cxnLst>
    <dgm:cxn modelId="{685BF21D-6CA9-4DD7-939F-7F70D2F451CD}" srcId="{17B22CCD-4CC5-4E36-9527-7CB526E3EB08}" destId="{B9373169-A2C4-4007-9DC6-18EF243C1138}" srcOrd="0" destOrd="0" parTransId="{B64FB1A8-8030-4414-85BB-5D8FD72415D0}" sibTransId="{EFC2656F-6D08-464A-8558-67A150FA425B}"/>
    <dgm:cxn modelId="{AB25D921-D467-4F8F-A341-18C090BEDADE}" type="presOf" srcId="{17B22CCD-4CC5-4E36-9527-7CB526E3EB08}" destId="{80D4E52E-F1C6-42F0-BA37-B635130EC300}" srcOrd="0" destOrd="0" presId="urn:microsoft.com/office/officeart/2005/8/layout/default"/>
    <dgm:cxn modelId="{AABA7C5E-F0BD-4C2C-AAA0-D3B54CCA20DE}" type="presOf" srcId="{C1BA5B6C-E42D-4A7E-A4D3-B56C7CE7BBE7}" destId="{5464EEA5-0AAA-4091-9AD6-642982DF0937}" srcOrd="0" destOrd="0" presId="urn:microsoft.com/office/officeart/2005/8/layout/default"/>
    <dgm:cxn modelId="{9D0B7A7C-20F7-4721-847C-85C93276EB1D}" type="presOf" srcId="{08DE187D-3D93-4C67-9448-DEC19991D9A0}" destId="{EC273196-A276-43DF-A0C9-75B8B1EFAB9B}" srcOrd="0" destOrd="0" presId="urn:microsoft.com/office/officeart/2005/8/layout/default"/>
    <dgm:cxn modelId="{67C1339C-A0A1-48A3-BC90-6B562B33CB71}" srcId="{17B22CCD-4CC5-4E36-9527-7CB526E3EB08}" destId="{08DE187D-3D93-4C67-9448-DEC19991D9A0}" srcOrd="1" destOrd="0" parTransId="{3A2BDF0C-9778-49CF-984B-41D5FD66D607}" sibTransId="{EEF533DE-2D06-4801-969F-906ED367B50C}"/>
    <dgm:cxn modelId="{7DB1E1C9-0B31-4AA0-AD2E-7CE057C07130}" type="presOf" srcId="{B9373169-A2C4-4007-9DC6-18EF243C1138}" destId="{E8EE4E56-E5CF-4643-A850-4176CAF241E0}" srcOrd="0" destOrd="0" presId="urn:microsoft.com/office/officeart/2005/8/layout/default"/>
    <dgm:cxn modelId="{B96F7DD2-ECF9-482C-BA35-2B4F69DAE53E}" srcId="{17B22CCD-4CC5-4E36-9527-7CB526E3EB08}" destId="{C1BA5B6C-E42D-4A7E-A4D3-B56C7CE7BBE7}" srcOrd="2" destOrd="0" parTransId="{4BD2D017-0C8C-45A1-B9C6-A541F0F4F262}" sibTransId="{83EDF241-89F5-47C8-9A9A-FEC365FB47B9}"/>
    <dgm:cxn modelId="{1C017D11-59BB-47AD-8F4A-63D5A8B8C9F7}" type="presParOf" srcId="{80D4E52E-F1C6-42F0-BA37-B635130EC300}" destId="{E8EE4E56-E5CF-4643-A850-4176CAF241E0}" srcOrd="0" destOrd="0" presId="urn:microsoft.com/office/officeart/2005/8/layout/default"/>
    <dgm:cxn modelId="{46F9886A-4D15-497E-82A6-9C0971764A80}" type="presParOf" srcId="{80D4E52E-F1C6-42F0-BA37-B635130EC300}" destId="{F33F15E1-28F8-45D0-BB29-E66A1D0BE5A3}" srcOrd="1" destOrd="0" presId="urn:microsoft.com/office/officeart/2005/8/layout/default"/>
    <dgm:cxn modelId="{B1E67FBA-A1E1-43D4-BEE1-23D5E0316858}" type="presParOf" srcId="{80D4E52E-F1C6-42F0-BA37-B635130EC300}" destId="{EC273196-A276-43DF-A0C9-75B8B1EFAB9B}" srcOrd="2" destOrd="0" presId="urn:microsoft.com/office/officeart/2005/8/layout/default"/>
    <dgm:cxn modelId="{69F58974-556F-4D19-82EF-3E0098847187}" type="presParOf" srcId="{80D4E52E-F1C6-42F0-BA37-B635130EC300}" destId="{3C6B8114-B4DE-4C45-9353-023B1674C33E}" srcOrd="3" destOrd="0" presId="urn:microsoft.com/office/officeart/2005/8/layout/default"/>
    <dgm:cxn modelId="{C01E28D9-33DE-4FC1-A22D-7DC9A87D8656}" type="presParOf" srcId="{80D4E52E-F1C6-42F0-BA37-B635130EC300}" destId="{5464EEA5-0AAA-4091-9AD6-642982DF0937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7B22CCD-4CC5-4E36-9527-7CB526E3EB08}" type="doc">
      <dgm:prSet loTypeId="urn:microsoft.com/office/officeart/2005/8/layout/default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SG"/>
        </a:p>
      </dgm:t>
    </dgm:pt>
    <dgm:pt modelId="{B9373169-A2C4-4007-9DC6-18EF243C1138}">
      <dgm:prSet phldrT="[Text]"/>
      <dgm:spPr/>
      <dgm:t>
        <a:bodyPr/>
        <a:lstStyle/>
        <a:p>
          <a:r>
            <a:rPr lang="en-SG" dirty="0" err="1"/>
            <a:t>CountVectorizer</a:t>
          </a:r>
          <a:endParaRPr lang="en-SG" dirty="0"/>
        </a:p>
      </dgm:t>
    </dgm:pt>
    <dgm:pt modelId="{B64FB1A8-8030-4414-85BB-5D8FD72415D0}" type="parTrans" cxnId="{685BF21D-6CA9-4DD7-939F-7F70D2F451CD}">
      <dgm:prSet/>
      <dgm:spPr/>
      <dgm:t>
        <a:bodyPr/>
        <a:lstStyle/>
        <a:p>
          <a:endParaRPr lang="en-SG"/>
        </a:p>
      </dgm:t>
    </dgm:pt>
    <dgm:pt modelId="{EFC2656F-6D08-464A-8558-67A150FA425B}" type="sibTrans" cxnId="{685BF21D-6CA9-4DD7-939F-7F70D2F451CD}">
      <dgm:prSet/>
      <dgm:spPr/>
      <dgm:t>
        <a:bodyPr/>
        <a:lstStyle/>
        <a:p>
          <a:endParaRPr lang="en-SG"/>
        </a:p>
      </dgm:t>
    </dgm:pt>
    <dgm:pt modelId="{407B6917-8627-4BBF-B9F0-921F7CD7A0DD}">
      <dgm:prSet phldrT="[Text]"/>
      <dgm:spPr/>
      <dgm:t>
        <a:bodyPr/>
        <a:lstStyle/>
        <a:p>
          <a:r>
            <a:rPr lang="en-SG" dirty="0" err="1"/>
            <a:t>TfidfVectorizer</a:t>
          </a:r>
          <a:endParaRPr lang="en-SG" dirty="0"/>
        </a:p>
      </dgm:t>
    </dgm:pt>
    <dgm:pt modelId="{B1B96629-22FC-460D-810B-17A9628042A0}" type="parTrans" cxnId="{603324F4-2374-4A2C-B16F-36A641C09A58}">
      <dgm:prSet/>
      <dgm:spPr/>
      <dgm:t>
        <a:bodyPr/>
        <a:lstStyle/>
        <a:p>
          <a:endParaRPr lang="en-SG"/>
        </a:p>
      </dgm:t>
    </dgm:pt>
    <dgm:pt modelId="{1C4A80CC-C6AB-4611-878F-268D9E0F8924}" type="sibTrans" cxnId="{603324F4-2374-4A2C-B16F-36A641C09A58}">
      <dgm:prSet/>
      <dgm:spPr/>
      <dgm:t>
        <a:bodyPr/>
        <a:lstStyle/>
        <a:p>
          <a:endParaRPr lang="en-SG"/>
        </a:p>
      </dgm:t>
    </dgm:pt>
    <dgm:pt modelId="{80D4E52E-F1C6-42F0-BA37-B635130EC300}" type="pres">
      <dgm:prSet presAssocID="{17B22CCD-4CC5-4E36-9527-7CB526E3EB08}" presName="diagram" presStyleCnt="0">
        <dgm:presLayoutVars>
          <dgm:dir/>
          <dgm:resizeHandles val="exact"/>
        </dgm:presLayoutVars>
      </dgm:prSet>
      <dgm:spPr/>
    </dgm:pt>
    <dgm:pt modelId="{E8EE4E56-E5CF-4643-A850-4176CAF241E0}" type="pres">
      <dgm:prSet presAssocID="{B9373169-A2C4-4007-9DC6-18EF243C1138}" presName="node" presStyleLbl="node1" presStyleIdx="0" presStyleCnt="2" custLinFactNeighborX="12014" custLinFactNeighborY="7933">
        <dgm:presLayoutVars>
          <dgm:bulletEnabled val="1"/>
        </dgm:presLayoutVars>
      </dgm:prSet>
      <dgm:spPr/>
    </dgm:pt>
    <dgm:pt modelId="{F7FA547D-0560-4879-8E12-FDAB5703037B}" type="pres">
      <dgm:prSet presAssocID="{EFC2656F-6D08-464A-8558-67A150FA425B}" presName="sibTrans" presStyleCnt="0"/>
      <dgm:spPr/>
    </dgm:pt>
    <dgm:pt modelId="{D5147BB0-23CA-414E-8630-CA4590269810}" type="pres">
      <dgm:prSet presAssocID="{407B6917-8627-4BBF-B9F0-921F7CD7A0DD}" presName="node" presStyleLbl="node1" presStyleIdx="1" presStyleCnt="2">
        <dgm:presLayoutVars>
          <dgm:bulletEnabled val="1"/>
        </dgm:presLayoutVars>
      </dgm:prSet>
      <dgm:spPr/>
    </dgm:pt>
  </dgm:ptLst>
  <dgm:cxnLst>
    <dgm:cxn modelId="{685BF21D-6CA9-4DD7-939F-7F70D2F451CD}" srcId="{17B22CCD-4CC5-4E36-9527-7CB526E3EB08}" destId="{B9373169-A2C4-4007-9DC6-18EF243C1138}" srcOrd="0" destOrd="0" parTransId="{B64FB1A8-8030-4414-85BB-5D8FD72415D0}" sibTransId="{EFC2656F-6D08-464A-8558-67A150FA425B}"/>
    <dgm:cxn modelId="{AB25D921-D467-4F8F-A341-18C090BEDADE}" type="presOf" srcId="{17B22CCD-4CC5-4E36-9527-7CB526E3EB08}" destId="{80D4E52E-F1C6-42F0-BA37-B635130EC300}" srcOrd="0" destOrd="0" presId="urn:microsoft.com/office/officeart/2005/8/layout/default"/>
    <dgm:cxn modelId="{4F041AC7-4A48-4C69-BE85-EF7D8A4D2A10}" type="presOf" srcId="{407B6917-8627-4BBF-B9F0-921F7CD7A0DD}" destId="{D5147BB0-23CA-414E-8630-CA4590269810}" srcOrd="0" destOrd="0" presId="urn:microsoft.com/office/officeart/2005/8/layout/default"/>
    <dgm:cxn modelId="{7DB1E1C9-0B31-4AA0-AD2E-7CE057C07130}" type="presOf" srcId="{B9373169-A2C4-4007-9DC6-18EF243C1138}" destId="{E8EE4E56-E5CF-4643-A850-4176CAF241E0}" srcOrd="0" destOrd="0" presId="urn:microsoft.com/office/officeart/2005/8/layout/default"/>
    <dgm:cxn modelId="{603324F4-2374-4A2C-B16F-36A641C09A58}" srcId="{17B22CCD-4CC5-4E36-9527-7CB526E3EB08}" destId="{407B6917-8627-4BBF-B9F0-921F7CD7A0DD}" srcOrd="1" destOrd="0" parTransId="{B1B96629-22FC-460D-810B-17A9628042A0}" sibTransId="{1C4A80CC-C6AB-4611-878F-268D9E0F8924}"/>
    <dgm:cxn modelId="{1C017D11-59BB-47AD-8F4A-63D5A8B8C9F7}" type="presParOf" srcId="{80D4E52E-F1C6-42F0-BA37-B635130EC300}" destId="{E8EE4E56-E5CF-4643-A850-4176CAF241E0}" srcOrd="0" destOrd="0" presId="urn:microsoft.com/office/officeart/2005/8/layout/default"/>
    <dgm:cxn modelId="{965AFFE7-4D24-4E97-9BC6-1D90C098FCDF}" type="presParOf" srcId="{80D4E52E-F1C6-42F0-BA37-B635130EC300}" destId="{F7FA547D-0560-4879-8E12-FDAB5703037B}" srcOrd="1" destOrd="0" presId="urn:microsoft.com/office/officeart/2005/8/layout/default"/>
    <dgm:cxn modelId="{2205E490-A4E7-447A-A8CC-EAB1BA01C16A}" type="presParOf" srcId="{80D4E52E-F1C6-42F0-BA37-B635130EC300}" destId="{D5147BB0-23CA-414E-8630-CA4590269810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EE4E56-E5CF-4643-A850-4176CAF241E0}">
      <dsp:nvSpPr>
        <dsp:cNvPr id="0" name=""/>
        <dsp:cNvSpPr/>
      </dsp:nvSpPr>
      <dsp:spPr>
        <a:xfrm>
          <a:off x="492583" y="1325"/>
          <a:ext cx="1756168" cy="105370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2100" kern="1200" dirty="0"/>
            <a:t>Logistic Regression</a:t>
          </a:r>
        </a:p>
      </dsp:txBody>
      <dsp:txXfrm>
        <a:off x="492583" y="1325"/>
        <a:ext cx="1756168" cy="1053701"/>
      </dsp:txXfrm>
    </dsp:sp>
    <dsp:sp modelId="{EC273196-A276-43DF-A0C9-75B8B1EFAB9B}">
      <dsp:nvSpPr>
        <dsp:cNvPr id="0" name=""/>
        <dsp:cNvSpPr/>
      </dsp:nvSpPr>
      <dsp:spPr>
        <a:xfrm>
          <a:off x="492583" y="1230642"/>
          <a:ext cx="1756168" cy="105370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2100" kern="1200" dirty="0"/>
            <a:t>Multinomial Naïve Bayes</a:t>
          </a:r>
        </a:p>
      </dsp:txBody>
      <dsp:txXfrm>
        <a:off x="492583" y="1230642"/>
        <a:ext cx="1756168" cy="1053701"/>
      </dsp:txXfrm>
    </dsp:sp>
    <dsp:sp modelId="{5464EEA5-0AAA-4091-9AD6-642982DF0937}">
      <dsp:nvSpPr>
        <dsp:cNvPr id="0" name=""/>
        <dsp:cNvSpPr/>
      </dsp:nvSpPr>
      <dsp:spPr>
        <a:xfrm>
          <a:off x="492583" y="2459960"/>
          <a:ext cx="1756168" cy="105370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2100" kern="1200" dirty="0"/>
            <a:t>Support Vector Machine</a:t>
          </a:r>
        </a:p>
      </dsp:txBody>
      <dsp:txXfrm>
        <a:off x="492583" y="2459960"/>
        <a:ext cx="1756168" cy="105370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EE4E56-E5CF-4643-A850-4176CAF241E0}">
      <dsp:nvSpPr>
        <dsp:cNvPr id="0" name=""/>
        <dsp:cNvSpPr/>
      </dsp:nvSpPr>
      <dsp:spPr>
        <a:xfrm>
          <a:off x="0" y="625228"/>
          <a:ext cx="1879583" cy="112774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2000" kern="1200" dirty="0" err="1"/>
            <a:t>CountVectorizer</a:t>
          </a:r>
          <a:endParaRPr lang="en-SG" sz="2000" kern="1200" dirty="0"/>
        </a:p>
      </dsp:txBody>
      <dsp:txXfrm>
        <a:off x="0" y="625228"/>
        <a:ext cx="1879583" cy="1127749"/>
      </dsp:txXfrm>
    </dsp:sp>
    <dsp:sp modelId="{D5147BB0-23CA-414E-8630-CA4590269810}">
      <dsp:nvSpPr>
        <dsp:cNvPr id="0" name=""/>
        <dsp:cNvSpPr/>
      </dsp:nvSpPr>
      <dsp:spPr>
        <a:xfrm>
          <a:off x="0" y="1851472"/>
          <a:ext cx="1879583" cy="112774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2000" kern="1200" dirty="0" err="1"/>
            <a:t>TfidfVectorizer</a:t>
          </a:r>
          <a:endParaRPr lang="en-SG" sz="2000" kern="1200" dirty="0"/>
        </a:p>
      </dsp:txBody>
      <dsp:txXfrm>
        <a:off x="0" y="1851472"/>
        <a:ext cx="1879583" cy="112774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2018837-64B5-4E20-83A5-89B993CB3C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C2A4FB-A56B-4413-A08B-0E9894B98B4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48B25D-8766-427E-8C9E-4845048D8DFC}" type="datetimeFigureOut">
              <a:rPr lang="en-US" smtClean="0"/>
              <a:t>9/11/2020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977F36-950D-4655-BC4A-F80BE1DBF79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C246FD-229D-4B04-9855-212AD8D784A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A8A28B-0568-4092-BB1A-13C9B073E3A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52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6F439B-391B-4B41-826A-951FCF412C34}" type="datetimeFigureOut">
              <a:rPr lang="en-US" smtClean="0"/>
              <a:t>9/11/2020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FA0038-7055-434C-B6C4-B8C69565C60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8641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288"/>
            <a:ext cx="12192000" cy="46185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B940F57-02B1-4B56-8BA7-24557BFCBB01}"/>
              </a:ext>
            </a:extLst>
          </p:cNvPr>
          <p:cNvSpPr/>
          <p:nvPr userDrawn="1"/>
        </p:nvSpPr>
        <p:spPr>
          <a:xfrm>
            <a:off x="0" y="4622800"/>
            <a:ext cx="12192000" cy="22309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5037721"/>
            <a:ext cx="9575801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6125744"/>
            <a:ext cx="9575800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2079137" y="4855144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3994676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 Divi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4769712" y="3138616"/>
            <a:ext cx="7422288" cy="321275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4413" y="4304207"/>
            <a:ext cx="6439156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14413" y="5505120"/>
            <a:ext cx="6439155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208815" y="4226947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4235650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0" y="4387695"/>
            <a:ext cx="12192000" cy="219678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0821" y="4395670"/>
            <a:ext cx="6826342" cy="2188805"/>
          </a:xfrm>
        </p:spPr>
        <p:txBody>
          <a:bodyPr rIns="45720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37164" y="4387695"/>
            <a:ext cx="4527458" cy="2196780"/>
          </a:xfrm>
          <a:noFill/>
        </p:spPr>
        <p:txBody>
          <a:bodyPr lIns="274320" tIns="182880" rIns="182880" bIns="18288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3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337163" y="4742580"/>
            <a:ext cx="1" cy="1494984"/>
          </a:xfrm>
          <a:prstGeom prst="line">
            <a:avLst/>
          </a:prstGeom>
          <a:ln w="762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9341788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3727361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Agenda</a:t>
            </a:r>
          </a:p>
        </p:txBody>
      </p:sp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634413" y="812800"/>
            <a:ext cx="3557587" cy="52324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5313" y="879710"/>
            <a:ext cx="4294206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55313" y="195615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55313" y="3032600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55313" y="410904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155313" y="5185490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42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791782" y="3899540"/>
            <a:ext cx="0" cy="1930310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2260604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1244" y="2225040"/>
            <a:ext cx="4536079" cy="463296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121031" y="2055335"/>
            <a:ext cx="4294206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21031" y="2782449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21031" y="4352427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121031" y="3567438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21031" y="513741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E2F3CED5-D6C7-4A0B-B731-FDB78F4E3341}"/>
              </a:ext>
            </a:extLst>
          </p:cNvPr>
          <p:cNvSpPr/>
          <p:nvPr userDrawn="1"/>
        </p:nvSpPr>
        <p:spPr>
          <a:xfrm>
            <a:off x="353385" y="0"/>
            <a:ext cx="4572513" cy="20593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560255" y="445140"/>
            <a:ext cx="0" cy="1930310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5100" y="192385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bg1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5950430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264877" y="0"/>
            <a:ext cx="5927124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1529" y="2348736"/>
            <a:ext cx="4294206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1529" y="3075850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71529" y="4645828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1529" y="3860839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1529" y="5430816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E2F3CED5-D6C7-4A0B-B731-FDB78F4E3341}"/>
              </a:ext>
            </a:extLst>
          </p:cNvPr>
          <p:cNvSpPr/>
          <p:nvPr userDrawn="1"/>
        </p:nvSpPr>
        <p:spPr>
          <a:xfrm>
            <a:off x="353385" y="0"/>
            <a:ext cx="4572513" cy="205930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560255" y="445140"/>
            <a:ext cx="0" cy="1930310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5100" y="192385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bg1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5734128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" y="0"/>
            <a:ext cx="4910666" cy="6858000"/>
          </a:xfrm>
        </p:spPr>
        <p:txBody>
          <a:bodyPr/>
          <a:lstStyle/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" name="Rectangle 2" title="Decorative"/>
          <p:cNvSpPr/>
          <p:nvPr userDrawn="1"/>
        </p:nvSpPr>
        <p:spPr>
          <a:xfrm>
            <a:off x="4910667" y="0"/>
            <a:ext cx="117404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95131" y="879710"/>
            <a:ext cx="4801847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95131" y="1956155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95131" y="3032600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95131" y="4109045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5131" y="5185490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7" name="Text Placeholder 30">
            <a:extLst>
              <a:ext uri="{FF2B5EF4-FFF2-40B4-BE49-F238E27FC236}">
                <a16:creationId xmlns:a16="http://schemas.microsoft.com/office/drawing/2014/main" id="{2D435A30-7C8E-4847-B027-91CBFA15922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84074" y="87971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38" name="Text Placeholder 30">
            <a:extLst>
              <a:ext uri="{FF2B5EF4-FFF2-40B4-BE49-F238E27FC236}">
                <a16:creationId xmlns:a16="http://schemas.microsoft.com/office/drawing/2014/main" id="{819BB324-34C6-4FF7-8780-D294AC6EC5A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084074" y="1956155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39" name="Text Placeholder 30">
            <a:extLst>
              <a:ext uri="{FF2B5EF4-FFF2-40B4-BE49-F238E27FC236}">
                <a16:creationId xmlns:a16="http://schemas.microsoft.com/office/drawing/2014/main" id="{43B3C496-FB0A-4924-A341-696D17E2D9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084074" y="303260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3</a:t>
            </a:r>
          </a:p>
        </p:txBody>
      </p:sp>
      <p:sp>
        <p:nvSpPr>
          <p:cNvPr id="40" name="Text Placeholder 30">
            <a:extLst>
              <a:ext uri="{FF2B5EF4-FFF2-40B4-BE49-F238E27FC236}">
                <a16:creationId xmlns:a16="http://schemas.microsoft.com/office/drawing/2014/main" id="{FEACD5FF-800E-4BB0-82F3-2E0AEF1215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084074" y="4109045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4</a:t>
            </a:r>
          </a:p>
        </p:txBody>
      </p:sp>
      <p:sp>
        <p:nvSpPr>
          <p:cNvPr id="41" name="Text Placeholder 30">
            <a:extLst>
              <a:ext uri="{FF2B5EF4-FFF2-40B4-BE49-F238E27FC236}">
                <a16:creationId xmlns:a16="http://schemas.microsoft.com/office/drawing/2014/main" id="{58B97284-E1BE-4DCD-9CC1-C441D1A8573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084074" y="518549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5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3727361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/>
            <a:r>
              <a:rPr lang="en-US" noProof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42831458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354" y="2596916"/>
            <a:ext cx="4385841" cy="1325563"/>
          </a:xfrm>
        </p:spPr>
        <p:txBody>
          <a:bodyPr anchor="b"/>
          <a:lstStyle>
            <a:lvl1pPr algn="l"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1"/>
            <a:ext cx="6096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9353" y="4628132"/>
            <a:ext cx="4385841" cy="1325562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69353" y="4165142"/>
            <a:ext cx="4385841" cy="382749"/>
          </a:xfrm>
        </p:spPr>
        <p:txBody>
          <a:bodyPr anchor="b">
            <a:normAutofit/>
          </a:bodyPr>
          <a:lstStyle>
            <a:lvl1pPr marL="0" indent="0" algn="l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flipV="1">
            <a:off x="527427" y="1631760"/>
            <a:ext cx="0" cy="4321933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9" name="Picture Placeholder 5" title="Decorative">
            <a:extLst>
              <a:ext uri="{FF2B5EF4-FFF2-40B4-BE49-F238E27FC236}">
                <a16:creationId xmlns:a16="http://schemas.microsoft.com/office/drawing/2014/main" id="{EADDC907-00BA-437D-8631-DCDAA19616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9354" y="1631760"/>
            <a:ext cx="804759" cy="804759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9342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2808079"/>
            <a:ext cx="6096000" cy="404992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1465"/>
            <a:ext cx="5257801" cy="1325563"/>
          </a:xfrm>
        </p:spPr>
        <p:txBody>
          <a:bodyPr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87825" y="2808079"/>
            <a:ext cx="4312353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add title here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87825" y="3212363"/>
            <a:ext cx="4312353" cy="2962659"/>
          </a:xfrm>
        </p:spPr>
        <p:txBody>
          <a:bodyPr lIns="0" tIns="72000">
            <a:normAutofit/>
          </a:bodyPr>
          <a:lstStyle>
            <a:lvl1pPr>
              <a:defRPr sz="1400">
                <a:latin typeface="+mn-lt"/>
              </a:defRPr>
            </a:lvl1pPr>
            <a:lvl2pPr>
              <a:defRPr sz="1200">
                <a:latin typeface="+mn-lt"/>
              </a:defRPr>
            </a:lvl2pPr>
            <a:lvl3pPr>
              <a:defRPr sz="1100">
                <a:latin typeface="+mn-lt"/>
              </a:defRPr>
            </a:lvl3pPr>
            <a:lvl4pPr>
              <a:defRPr sz="1050">
                <a:latin typeface="+mn-lt"/>
              </a:defRPr>
            </a:lvl4pPr>
            <a:lvl5pPr>
              <a:defRPr sz="105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5130846" y="1256529"/>
            <a:ext cx="0" cy="1930310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41144141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1E5DCEB-1CC8-4AEE-9DEC-6C62AD4FB42C}"/>
              </a:ext>
            </a:extLst>
          </p:cNvPr>
          <p:cNvSpPr/>
          <p:nvPr userDrawn="1"/>
        </p:nvSpPr>
        <p:spPr>
          <a:xfrm>
            <a:off x="0" y="3429000"/>
            <a:ext cx="6096001" cy="3429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6096000" cy="3429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7825" y="1190909"/>
            <a:ext cx="4554008" cy="1325563"/>
          </a:xfrm>
        </p:spPr>
        <p:txBody>
          <a:bodyPr lIns="0" anchor="b">
            <a:normAutofit/>
          </a:bodyPr>
          <a:lstStyle>
            <a:lvl1pPr algn="l">
              <a:defRPr sz="4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97253" y="2516138"/>
            <a:ext cx="4544580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add title here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97253" y="2920422"/>
            <a:ext cx="4544580" cy="3226378"/>
          </a:xfrm>
        </p:spPr>
        <p:txBody>
          <a:bodyPr lIns="0" tIns="72000"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8199" y="3606800"/>
            <a:ext cx="4927601" cy="2540000"/>
          </a:xfrm>
        </p:spPr>
        <p:txBody>
          <a:bodyPr lIns="0" tIns="72000"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660340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37084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Rectangle 10" title="Decorative"/>
          <p:cNvSpPr/>
          <p:nvPr userDrawn="1"/>
        </p:nvSpPr>
        <p:spPr>
          <a:xfrm>
            <a:off x="3708400" y="0"/>
            <a:ext cx="4775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2921" y="936980"/>
            <a:ext cx="3686159" cy="1466055"/>
          </a:xfrm>
        </p:spPr>
        <p:txBody>
          <a:bodyPr lIns="0" anchor="t">
            <a:normAutofit/>
          </a:bodyPr>
          <a:lstStyle>
            <a:lvl1pPr algn="l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52988" y="2407322"/>
            <a:ext cx="368602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252921" y="2811606"/>
            <a:ext cx="3686159" cy="3044825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483600" y="0"/>
            <a:ext cx="37084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5064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288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2002421"/>
            <a:ext cx="7252505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3090444"/>
            <a:ext cx="7252504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WWW.WEBSITENAME.COM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1819845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36047623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 title="Decorative">
            <a:extLst>
              <a:ext uri="{FF2B5EF4-FFF2-40B4-BE49-F238E27FC236}">
                <a16:creationId xmlns:a16="http://schemas.microsoft.com/office/drawing/2014/main" id="{60EEF041-4EFF-410A-AFB4-25A65B462B2D}"/>
              </a:ext>
            </a:extLst>
          </p:cNvPr>
          <p:cNvSpPr/>
          <p:nvPr userDrawn="1"/>
        </p:nvSpPr>
        <p:spPr>
          <a:xfrm>
            <a:off x="8181847" y="0"/>
            <a:ext cx="401015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60EEF041-4EFF-410A-AFB4-25A65B462B2D}"/>
              </a:ext>
            </a:extLst>
          </p:cNvPr>
          <p:cNvSpPr/>
          <p:nvPr userDrawn="1"/>
        </p:nvSpPr>
        <p:spPr>
          <a:xfrm>
            <a:off x="4171694" y="0"/>
            <a:ext cx="4010153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33757" y="1680547"/>
            <a:ext cx="368602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5228" y="1680547"/>
            <a:ext cx="3658010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333454" y="2084831"/>
            <a:ext cx="3686159" cy="3044825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75228" y="2084831"/>
            <a:ext cx="3658010" cy="3044825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410" y="1670007"/>
            <a:ext cx="3686159" cy="1466055"/>
          </a:xfrm>
        </p:spPr>
        <p:txBody>
          <a:bodyPr lIns="0" anchor="t">
            <a:normAutofit/>
          </a:bodyPr>
          <a:lstStyle>
            <a:lvl1pPr algn="l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49067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 title="Decorative">
            <a:extLst>
              <a:ext uri="{FF2B5EF4-FFF2-40B4-BE49-F238E27FC236}">
                <a16:creationId xmlns:a16="http://schemas.microsoft.com/office/drawing/2014/main" id="{09156155-C47D-47A0-A08D-DCAC4D742D3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0"/>
            <a:ext cx="12192000" cy="3408892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3408891"/>
            <a:ext cx="12203575" cy="3449109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68750" y="3666354"/>
            <a:ext cx="3448800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54055" y="3666354"/>
            <a:ext cx="3450265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568447" y="4070639"/>
            <a:ext cx="3448800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54055" y="4070639"/>
            <a:ext cx="3450265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49104"/>
            <a:ext cx="3136900" cy="2168682"/>
          </a:xfrm>
        </p:spPr>
        <p:txBody>
          <a:bodyPr lIns="0" anchor="ctr">
            <a:normAutofit/>
          </a:bodyPr>
          <a:lstStyle>
            <a:lvl1pPr algn="l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72104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2360141"/>
            <a:ext cx="6096001" cy="4497859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2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6095999" y="2360141"/>
            <a:ext cx="6096001" cy="449785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7607" y="2962016"/>
            <a:ext cx="434078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72685" y="2962016"/>
            <a:ext cx="4342629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7607" y="3366301"/>
            <a:ext cx="4340785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72685" y="3366301"/>
            <a:ext cx="4342629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215" y="358610"/>
            <a:ext cx="7135570" cy="822240"/>
          </a:xfrm>
        </p:spPr>
        <p:txBody>
          <a:bodyPr lIns="0" anchor="t">
            <a:normAutofit/>
          </a:bodyPr>
          <a:lstStyle>
            <a:lvl1pPr algn="ct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72348581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2360141"/>
            <a:ext cx="6096001" cy="4497859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2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6095999" y="2360141"/>
            <a:ext cx="6096001" cy="4497859"/>
          </a:xfrm>
          <a:prstGeom prst="rect">
            <a:avLst/>
          </a:prstGeom>
          <a:solidFill>
            <a:schemeClr val="accent2">
              <a:lumMod val="75000"/>
              <a:lumOff val="25000"/>
            </a:schemeClr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7607" y="2962016"/>
            <a:ext cx="434078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72685" y="2962016"/>
            <a:ext cx="4342629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7607" y="3366301"/>
            <a:ext cx="4340785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72685" y="3366301"/>
            <a:ext cx="4342629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215" y="358610"/>
            <a:ext cx="7135570" cy="822240"/>
          </a:xfrm>
        </p:spPr>
        <p:txBody>
          <a:bodyPr lIns="0" anchor="t">
            <a:normAutofit/>
          </a:bodyPr>
          <a:lstStyle>
            <a:lvl1pPr algn="ct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2">
                <a:lumMod val="50000"/>
                <a:lumOff val="5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84964726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948" y="1193765"/>
            <a:ext cx="4385841" cy="1325563"/>
          </a:xfrm>
        </p:spPr>
        <p:txBody>
          <a:bodyPr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78814" y="2632337"/>
            <a:ext cx="4385841" cy="3357563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182016" y="1598619"/>
            <a:ext cx="4869806" cy="1896435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82016" y="1194294"/>
            <a:ext cx="4869806" cy="382749"/>
          </a:xfrm>
        </p:spPr>
        <p:txBody>
          <a:bodyPr lIns="0" anchor="b">
            <a:noAutofit/>
          </a:bodyPr>
          <a:lstStyle>
            <a:lvl1pPr marL="0" indent="0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B2C5FA2F-DD81-4A72-AB26-A4C663724F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82018" y="4093464"/>
            <a:ext cx="4869806" cy="1896435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82017" y="3689139"/>
            <a:ext cx="4832794" cy="382749"/>
          </a:xfrm>
        </p:spPr>
        <p:txBody>
          <a:bodyPr lIns="0" anchor="b">
            <a:noAutofit/>
          </a:bodyPr>
          <a:lstStyle>
            <a:lvl1pPr marL="0" indent="0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10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flipV="1">
            <a:off x="830507" y="1194294"/>
            <a:ext cx="0" cy="4795606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397081059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928658" y="836271"/>
            <a:ext cx="4263342" cy="5185458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 title="Decorative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57597" y="836271"/>
            <a:ext cx="4262400" cy="5185458"/>
          </a:xfrm>
          <a:solidFill>
            <a:schemeClr val="accent1"/>
          </a:solidFill>
        </p:spPr>
        <p:txBody>
          <a:bodyPr lIns="252000" tIns="144000" rIns="14400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5033" y="1659770"/>
            <a:ext cx="2558005" cy="1325563"/>
          </a:xfrm>
        </p:spPr>
        <p:txBody>
          <a:bodyPr anchor="t"/>
          <a:lstStyle>
            <a:lvl1pPr algn="l">
              <a:defRPr>
                <a:latin typeface="+mj-lt"/>
              </a:defRPr>
            </a:lvl1pPr>
          </a:lstStyle>
          <a:p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Add Title</a:t>
            </a:r>
          </a:p>
        </p:txBody>
      </p:sp>
      <p:sp>
        <p:nvSpPr>
          <p:cNvPr id="9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756506" y="1915220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321740742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 title="Decorative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3206186"/>
            <a:ext cx="12192000" cy="3651813"/>
          </a:xfrm>
          <a:solidFill>
            <a:schemeClr val="accent2"/>
          </a:solidFill>
        </p:spPr>
        <p:txBody>
          <a:bodyPr lIns="5400000" tIns="216000" rIns="180000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8053" y="1775520"/>
            <a:ext cx="6435524" cy="1325563"/>
          </a:xfrm>
        </p:spPr>
        <p:txBody>
          <a:bodyPr anchor="b"/>
          <a:lstStyle>
            <a:lvl1pPr algn="l">
              <a:defRPr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1836" y="1"/>
            <a:ext cx="3523423" cy="320618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71836" y="3358587"/>
            <a:ext cx="3523423" cy="320618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722714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199" y="4586456"/>
            <a:ext cx="10349090" cy="1577281"/>
          </a:xfrm>
          <a:noFill/>
          <a:ln>
            <a:noFill/>
          </a:ln>
        </p:spPr>
        <p:txBody>
          <a:bodyPr lIns="0" tIns="216000" rIns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717212"/>
            <a:ext cx="10349089" cy="854791"/>
          </a:xfrm>
        </p:spPr>
        <p:txBody>
          <a:bodyPr lIns="0" rIns="0" anchor="b"/>
          <a:lstStyle>
            <a:lvl1pPr algn="ctr">
              <a:defRPr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8200" y="836271"/>
            <a:ext cx="10349089" cy="2516529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12820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9DF8596F-E730-47C4-86C3-F4A9B3F78268}"/>
              </a:ext>
            </a:extLst>
          </p:cNvPr>
          <p:cNvSpPr/>
          <p:nvPr userDrawn="1"/>
        </p:nvSpPr>
        <p:spPr>
          <a:xfrm>
            <a:off x="0" y="0"/>
            <a:ext cx="4745620" cy="3428990"/>
          </a:xfrm>
          <a:prstGeom prst="rect">
            <a:avLst/>
          </a:prstGeom>
          <a:solidFill>
            <a:schemeClr val="accent2"/>
          </a:solidFill>
        </p:spPr>
        <p:txBody>
          <a:bodyPr vert="horz" lIns="252000" tIns="144000" rIns="144000" bIns="45720" rtlCol="0">
            <a:no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sz="1400" b="0" i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745620" y="3428990"/>
            <a:ext cx="7446380" cy="342900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659770"/>
            <a:ext cx="3085618" cy="1325563"/>
          </a:xfrm>
        </p:spPr>
        <p:txBody>
          <a:bodyPr lIns="0" anchor="t"/>
          <a:lstStyle>
            <a:lvl1pPr algn="l"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Add Title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2E0AB4DF-4264-4631-9A72-72B25F9BEED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359078" y="1197273"/>
            <a:ext cx="6121722" cy="382749"/>
          </a:xfrm>
        </p:spPr>
        <p:txBody>
          <a:bodyPr lIns="0" tIns="0" anchor="t">
            <a:normAutofit/>
          </a:bodyPr>
          <a:lstStyle>
            <a:lvl1pPr marL="0" indent="0">
              <a:buNone/>
              <a:defRPr sz="1600" b="1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E3F0CD0-D764-45BB-9798-E9046593B3A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359078" y="1588155"/>
            <a:ext cx="6121722" cy="1397178"/>
          </a:xfrm>
        </p:spPr>
        <p:txBody>
          <a:bodyPr lIns="0" tIns="0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E3F0CD0-D764-45BB-9798-E9046593B3A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8200" y="3737092"/>
            <a:ext cx="3085618" cy="2663707"/>
          </a:xfrm>
        </p:spPr>
        <p:txBody>
          <a:bodyPr lIns="0" tIns="0">
            <a:normAutofit/>
          </a:bodyPr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3636220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F92C0C-7E68-45AE-8824-6858C68747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2502" y="4973519"/>
            <a:ext cx="7299618" cy="1440000"/>
          </a:xfrm>
          <a:solidFill>
            <a:schemeClr val="accent1"/>
          </a:solidFill>
        </p:spPr>
        <p:txBody>
          <a:bodyPr lIns="216000">
            <a:normAutofit/>
          </a:bodyPr>
          <a:lstStyle>
            <a:lvl1pPr algn="ctr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536023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95899" y="4288"/>
            <a:ext cx="68961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8CBA09E-664D-42AC-81A8-E6756A655750}"/>
              </a:ext>
            </a:extLst>
          </p:cNvPr>
          <p:cNvSpPr/>
          <p:nvPr userDrawn="1"/>
        </p:nvSpPr>
        <p:spPr>
          <a:xfrm>
            <a:off x="0" y="1539433"/>
            <a:ext cx="8866207" cy="53185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 title="Decorative"/>
          <p:cNvSpPr/>
          <p:nvPr userDrawn="1"/>
        </p:nvSpPr>
        <p:spPr>
          <a:xfrm>
            <a:off x="0" y="0"/>
            <a:ext cx="5295899" cy="6858000"/>
          </a:xfrm>
          <a:prstGeom prst="rect">
            <a:avLst/>
          </a:prstGeom>
          <a:solidFill>
            <a:schemeClr val="accent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8690" y="2040520"/>
            <a:ext cx="4120444" cy="1818655"/>
          </a:xfrm>
        </p:spPr>
        <p:txBody>
          <a:bodyPr anchor="b">
            <a:noAutofit/>
          </a:bodyPr>
          <a:lstStyle>
            <a:lvl1pPr algn="l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98690" y="4031658"/>
            <a:ext cx="4120443" cy="338549"/>
          </a:xfrm>
        </p:spPr>
        <p:txBody>
          <a:bodyPr>
            <a:normAutofit/>
          </a:bodyPr>
          <a:lstStyle>
            <a:lvl1pPr marL="0" indent="0" algn="l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893092" y="2764774"/>
            <a:ext cx="0" cy="2188806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l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55885000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202713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87474" y="3665204"/>
            <a:ext cx="7304526" cy="2196780"/>
          </a:xfrm>
          <a:solidFill>
            <a:schemeClr val="accent1"/>
          </a:solidFill>
        </p:spPr>
        <p:txBody>
          <a:bodyPr lIns="274320" tIns="182880" rIns="182880" bIns="18288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i="0" kern="1200" spc="-150" dirty="0">
                <a:solidFill>
                  <a:schemeClr val="bg1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4887473" y="3665204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425974026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87474" y="3665204"/>
            <a:ext cx="7304526" cy="2196780"/>
          </a:xfrm>
          <a:solidFill>
            <a:schemeClr val="accent2"/>
          </a:solidFill>
        </p:spPr>
        <p:txBody>
          <a:bodyPr lIns="274320" tIns="182880" rIns="182880" bIns="18288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i="0" kern="1200" spc="-150" dirty="0">
                <a:solidFill>
                  <a:schemeClr val="bg1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4887473" y="3665204"/>
            <a:ext cx="1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295594173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8DF09845-7890-4D10-A53B-2A4D0531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472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680013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95410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Custom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8DF09845-7890-4D10-A53B-2A4D0531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38919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Custom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680013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25820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366114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 title="Decorative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79706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 title="Decorative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3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72090" y="2905535"/>
            <a:ext cx="4120444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72090" y="3993558"/>
            <a:ext cx="4120443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WWW.WEBSITENAME.COM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5932310" y="2726675"/>
            <a:ext cx="1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3872089" y="860778"/>
            <a:ext cx="4120444" cy="5136445"/>
          </a:xfrm>
          <a:prstGeom prst="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165835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e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/>
            </a:p>
          </p:txBody>
        </p:sp>
        <p:sp>
          <p:nvSpPr>
            <p:cNvPr id="6" name="IMAGE PLACEHOLDER" title="Decorative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2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endParaRPr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anchor="b">
            <a:noAutofit/>
          </a:bodyPr>
          <a:lstStyle>
            <a:lvl1pPr marL="0" indent="0" algn="r">
              <a:buNone/>
              <a:defRPr sz="30000">
                <a:solidFill>
                  <a:schemeClr val="accent2">
                    <a:lumMod val="75000"/>
                    <a:lumOff val="25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29480432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e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/>
            </a:p>
          </p:txBody>
        </p:sp>
        <p:sp>
          <p:nvSpPr>
            <p:cNvPr id="6" name="IMAGE PLACEHOLDER" title="Decorative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1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endParaRPr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anchor="b">
            <a:noAutofit/>
          </a:bodyPr>
          <a:lstStyle>
            <a:lvl1pPr marL="0" indent="0" algn="r">
              <a:buNone/>
              <a:defRPr sz="30000">
                <a:solidFill>
                  <a:schemeClr val="accent1">
                    <a:lumMod val="60000"/>
                    <a:lumOff val="40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264951728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e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/>
            </a:p>
          </p:txBody>
        </p:sp>
        <p:sp>
          <p:nvSpPr>
            <p:cNvPr id="6" name="IMAGE PLACEHOLDER" title="Decorative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4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endParaRPr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anchor="b">
            <a:noAutofit/>
          </a:bodyPr>
          <a:lstStyle>
            <a:lvl1pPr marL="0" indent="0" algn="r">
              <a:buNone/>
              <a:defRPr sz="30000">
                <a:solidFill>
                  <a:schemeClr val="accent4">
                    <a:lumMod val="40000"/>
                    <a:lumOff val="60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368344221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title="Decorative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2">
              <a:lumMod val="75000"/>
              <a:lumOff val="25000"/>
            </a:schemeClr>
          </a:solidFill>
        </p:spPr>
        <p:txBody>
          <a:bodyPr bIns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05523066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title="Decorative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1">
              <a:lumMod val="60000"/>
              <a:lumOff val="40000"/>
            </a:schemeClr>
          </a:solidFill>
        </p:spPr>
        <p:txBody>
          <a:bodyPr bIns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17176887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title="Decorative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4">
              <a:lumMod val="40000"/>
              <a:lumOff val="60000"/>
            </a:schemeClr>
          </a:solidFill>
        </p:spPr>
        <p:txBody>
          <a:bodyPr bIns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72174979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497916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title="Decorative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0" y="0"/>
            <a:ext cx="6057900" cy="6857995"/>
          </a:xfrm>
          <a:prstGeom prst="rect">
            <a:avLst/>
          </a:prstGeom>
          <a:solidFill>
            <a:schemeClr val="accent2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Picture Placeholder 5" title="Decorative">
            <a:extLst>
              <a:ext uri="{FF2B5EF4-FFF2-40B4-BE49-F238E27FC236}">
                <a16:creationId xmlns:a16="http://schemas.microsoft.com/office/drawing/2014/main" id="{EADDC907-00BA-437D-8631-DCDAA19616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49917" y="1002146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Picture Placeholder 5" title="Decorative">
            <a:extLst>
              <a:ext uri="{FF2B5EF4-FFF2-40B4-BE49-F238E27FC236}">
                <a16:creationId xmlns:a16="http://schemas.microsoft.com/office/drawing/2014/main" id="{44A0EDB5-B80A-4225-9741-99690ADBCE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49917" y="2291505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2" name="Picture Placeholder 5" title="Decorative">
            <a:extLst>
              <a:ext uri="{FF2B5EF4-FFF2-40B4-BE49-F238E27FC236}">
                <a16:creationId xmlns:a16="http://schemas.microsoft.com/office/drawing/2014/main" id="{E5C18081-A6EE-421D-96AC-0A7FA46F744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49917" y="3580864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3" name="Picture Placeholder 5" title="Decorative">
            <a:extLst>
              <a:ext uri="{FF2B5EF4-FFF2-40B4-BE49-F238E27FC236}">
                <a16:creationId xmlns:a16="http://schemas.microsoft.com/office/drawing/2014/main" id="{1D21CB0A-3210-4B51-85A0-5111AEBA214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749917" y="4870223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anchor="b"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25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bg1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26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3498661"/>
            <a:ext cx="4008438" cy="2560899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7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2124643"/>
            <a:ext cx="0" cy="2188806"/>
          </a:xfrm>
          <a:prstGeom prst="line">
            <a:avLst/>
          </a:prstGeom>
          <a:ln w="76200">
            <a:solidFill>
              <a:schemeClr val="accent2">
                <a:lumMod val="50000"/>
                <a:lumOff val="5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44264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382" userDrawn="1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58980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anchor="b"/>
          <a:lstStyle>
            <a:lvl1pPr>
              <a:defRPr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24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3498661"/>
            <a:ext cx="4008438" cy="2560899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2124643"/>
            <a:ext cx="0" cy="2188806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7E5B409A-28A1-4F13-9C1C-E15291930DF1}"/>
              </a:ext>
            </a:extLst>
          </p:cNvPr>
          <p:cNvSpPr/>
          <p:nvPr userDrawn="1"/>
        </p:nvSpPr>
        <p:spPr>
          <a:xfrm>
            <a:off x="6721671" y="1047456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0A9508C-D302-4643-AFFA-37BE20A4CF91}"/>
              </a:ext>
            </a:extLst>
          </p:cNvPr>
          <p:cNvSpPr/>
          <p:nvPr userDrawn="1"/>
        </p:nvSpPr>
        <p:spPr>
          <a:xfrm>
            <a:off x="6721671" y="2342488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3C430BF1-F654-4C13-9094-97AE78B80696}"/>
              </a:ext>
            </a:extLst>
          </p:cNvPr>
          <p:cNvSpPr/>
          <p:nvPr userDrawn="1"/>
        </p:nvSpPr>
        <p:spPr>
          <a:xfrm>
            <a:off x="6721671" y="3644740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4F3E6A2-CCB8-4870-9797-40002216D2B3}"/>
              </a:ext>
            </a:extLst>
          </p:cNvPr>
          <p:cNvSpPr/>
          <p:nvPr userDrawn="1"/>
        </p:nvSpPr>
        <p:spPr>
          <a:xfrm>
            <a:off x="6721671" y="4935469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3725AD6-E3CC-4FAC-94F3-1F4CB56D222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874411" y="1200196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8" name="Picture Placeholder 3">
            <a:extLst>
              <a:ext uri="{FF2B5EF4-FFF2-40B4-BE49-F238E27FC236}">
                <a16:creationId xmlns:a16="http://schemas.microsoft.com/office/drawing/2014/main" id="{C80D4B49-1275-4A83-A987-EC233FB6CC3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74411" y="2506752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7B475AE2-C1A9-4191-A31B-5D6893397E2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874411" y="3797479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C29F28E2-C28B-447C-818F-8676A82EEAA9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74411" y="5088208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192251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3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title="Decorative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0" y="3721472"/>
            <a:ext cx="12192000" cy="3136523"/>
          </a:xfrm>
          <a:prstGeom prst="rect">
            <a:avLst/>
          </a:prstGeom>
          <a:solidFill>
            <a:schemeClr val="accent2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358610"/>
            <a:ext cx="10854914" cy="804759"/>
          </a:xfrm>
        </p:spPr>
        <p:txBody>
          <a:bodyPr lIns="0" anchor="b">
            <a:normAutofit/>
          </a:bodyPr>
          <a:lstStyle>
            <a:lvl1pPr algn="ctr">
              <a:defRPr sz="4000"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6" name="Picture Placeholder 5" title="Decorative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78803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5" title="Decorative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226108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5" title="Decorative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073413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Picture Placeholder 5" title="Decorative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920718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780" y="3920809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76825" y="3923752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22870" y="3920809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68916" y="3916626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8544" y="1489701"/>
            <a:ext cx="10854914" cy="541483"/>
          </a:xfrm>
        </p:spPr>
        <p:txBody>
          <a:bodyPr lIns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6384102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7" name="Rectangle 6" title="Decorative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332850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780" y="4601529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76825" y="4604472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22870" y="4601529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68916" y="4597346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358610"/>
            <a:ext cx="10854914" cy="804759"/>
          </a:xfrm>
        </p:spPr>
        <p:txBody>
          <a:bodyPr lIns="0" anchor="b">
            <a:normAutofit/>
          </a:bodyPr>
          <a:lstStyle>
            <a:lvl1pPr algn="ctr">
              <a:defRPr sz="4000"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8544" y="1489701"/>
            <a:ext cx="10854914" cy="731691"/>
          </a:xfrm>
        </p:spPr>
        <p:txBody>
          <a:bodyPr lIns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D7457D0-C252-49A3-9635-C29B38A49BDC}"/>
              </a:ext>
            </a:extLst>
          </p:cNvPr>
          <p:cNvSpPr/>
          <p:nvPr userDrawn="1"/>
        </p:nvSpPr>
        <p:spPr>
          <a:xfrm>
            <a:off x="1179625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66715FF-568E-4151-A75B-79EC2EC52AED}"/>
              </a:ext>
            </a:extLst>
          </p:cNvPr>
          <p:cNvSpPr/>
          <p:nvPr userDrawn="1"/>
        </p:nvSpPr>
        <p:spPr>
          <a:xfrm>
            <a:off x="4025670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E41CAAB-44C4-48D7-80E1-3BF0D8006A5A}"/>
              </a:ext>
            </a:extLst>
          </p:cNvPr>
          <p:cNvSpPr/>
          <p:nvPr userDrawn="1"/>
        </p:nvSpPr>
        <p:spPr>
          <a:xfrm>
            <a:off x="6871715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3251A171-181E-416A-9BB8-F6DBEB470707}"/>
              </a:ext>
            </a:extLst>
          </p:cNvPr>
          <p:cNvSpPr/>
          <p:nvPr userDrawn="1"/>
        </p:nvSpPr>
        <p:spPr>
          <a:xfrm>
            <a:off x="9717761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FE6EF7CF-2190-49FE-8BAE-D2863ECD5CA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3955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5" name="Picture Placeholder 3">
            <a:extLst>
              <a:ext uri="{FF2B5EF4-FFF2-40B4-BE49-F238E27FC236}">
                <a16:creationId xmlns:a16="http://schemas.microsoft.com/office/drawing/2014/main" id="{47D99824-ECF4-4A44-A7CE-84F3AC262C3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2149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6" name="Picture Placeholder 3">
            <a:extLst>
              <a:ext uri="{FF2B5EF4-FFF2-40B4-BE49-F238E27FC236}">
                <a16:creationId xmlns:a16="http://schemas.microsoft.com/office/drawing/2014/main" id="{F1AE9D02-1431-4CC3-8919-5D21732C45C5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0978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7" name="Picture Placeholder 3">
            <a:extLst>
              <a:ext uri="{FF2B5EF4-FFF2-40B4-BE49-F238E27FC236}">
                <a16:creationId xmlns:a16="http://schemas.microsoft.com/office/drawing/2014/main" id="{69207058-4EB8-4D3C-B236-53DC24F30D9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9553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200550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title="Decorative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6134100" y="0"/>
            <a:ext cx="6057900" cy="6857995"/>
          </a:xfrm>
          <a:prstGeom prst="rect">
            <a:avLst/>
          </a:prstGeom>
          <a:solidFill>
            <a:srgbClr val="DFE3E9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2234610"/>
            <a:ext cx="4008437" cy="1395208"/>
          </a:xfrm>
        </p:spPr>
        <p:txBody>
          <a:bodyPr lIns="0" anchor="b"/>
          <a:lstStyle>
            <a:lvl1pPr>
              <a:defRPr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369547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6" name="Picture Placeholder 5" title="Decorative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02922" y="954224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5" title="Decorative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02922" y="2245735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5" title="Decorative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02922" y="3537246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Picture Placeholder 5" title="Decorative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602922" y="4828757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3276108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41946679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title="Decorative"/>
          <p:cNvSpPr/>
          <p:nvPr userDrawn="1"/>
        </p:nvSpPr>
        <p:spPr>
          <a:xfrm>
            <a:off x="0" y="0"/>
            <a:ext cx="12192000" cy="28096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FBBE79-9A2D-485C-A5FF-D6F6AFD2A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3581" y="597067"/>
            <a:ext cx="8768625" cy="1149325"/>
          </a:xfrm>
        </p:spPr>
        <p:txBody>
          <a:bodyPr l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0D8C8A61-C19F-4EF6-A991-5B6EFC5F7A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38871" y="3050995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FB28CC40-CBF3-4E1C-841D-45C7739F95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2264" y="3050995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12606688-9042-46BE-82EA-2A9034C21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45657" y="3061267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4" title="Decorative">
            <a:extLst>
              <a:ext uri="{FF2B5EF4-FFF2-40B4-BE49-F238E27FC236}">
                <a16:creationId xmlns:a16="http://schemas.microsoft.com/office/drawing/2014/main" id="{94A72397-DF36-48ED-9888-0827D143B9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449049" y="3061267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DD736A8B-DD51-4DE5-A500-3F2E06CA9E1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4711" y="527200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088F0D2C-15BE-4CDF-B390-80500DDD743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4711" y="479147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C14EC5C-D80F-42F2-A5F0-D4F07AADAEC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0942" y="527200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35DD3B7-76E7-45B9-B75B-30D7AFC8EE6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410942" y="479147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5A499762-AEDB-43BC-89CC-CC0602BEAF7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217173" y="528227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880EDD7E-326D-47DC-B58D-88ECE1D00F9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217173" y="480174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DB92C933-F978-486C-A305-0BAC73E0F15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023403" y="528227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B18BFAE0-942E-42DB-BD07-596D50E07E3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023403" y="480174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21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759266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776455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 title="Decorative"/>
          <p:cNvSpPr/>
          <p:nvPr userDrawn="1"/>
        </p:nvSpPr>
        <p:spPr>
          <a:xfrm>
            <a:off x="0" y="1964267"/>
            <a:ext cx="3052729" cy="24435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 title="Decorative"/>
          <p:cNvSpPr/>
          <p:nvPr userDrawn="1"/>
        </p:nvSpPr>
        <p:spPr>
          <a:xfrm>
            <a:off x="6092848" y="1964267"/>
            <a:ext cx="3052729" cy="244350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 title="Decorative"/>
          <p:cNvSpPr/>
          <p:nvPr userDrawn="1"/>
        </p:nvSpPr>
        <p:spPr>
          <a:xfrm>
            <a:off x="9139272" y="4414498"/>
            <a:ext cx="3052729" cy="2443502"/>
          </a:xfrm>
          <a:prstGeom prst="rect">
            <a:avLst/>
          </a:prstGeom>
          <a:solidFill>
            <a:schemeClr val="accent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FBBE79-9A2D-485C-A5FF-D6F6AFD2AFC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2106887" y="616350"/>
            <a:ext cx="7978227" cy="1062602"/>
          </a:xfrm>
        </p:spPr>
        <p:txBody>
          <a:bodyPr lIns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0" name="Picture Placeholder 4" title="Decorative">
            <a:extLst>
              <a:ext uri="{FF2B5EF4-FFF2-40B4-BE49-F238E27FC236}">
                <a16:creationId xmlns:a16="http://schemas.microsoft.com/office/drawing/2014/main" id="{0D8C8A61-C19F-4EF6-A991-5B6EFC5F7A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4416552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4" title="Decorative">
            <a:extLst>
              <a:ext uri="{FF2B5EF4-FFF2-40B4-BE49-F238E27FC236}">
                <a16:creationId xmlns:a16="http://schemas.microsoft.com/office/drawing/2014/main" id="{12606688-9042-46BE-82EA-2A9034C21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6424" y="1964267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3" name="Picture Placeholder 4" title="Decorative">
            <a:extLst>
              <a:ext uri="{FF2B5EF4-FFF2-40B4-BE49-F238E27FC236}">
                <a16:creationId xmlns:a16="http://schemas.microsoft.com/office/drawing/2014/main" id="{94A72397-DF36-48ED-9888-0827D143B9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137904" y="1964267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Rectangle 25" title="Decorative"/>
          <p:cNvSpPr/>
          <p:nvPr userDrawn="1"/>
        </p:nvSpPr>
        <p:spPr>
          <a:xfrm>
            <a:off x="3046424" y="4414498"/>
            <a:ext cx="3052729" cy="244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DD736A8B-DD51-4DE5-A500-3F2E06CA9E12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264410" y="3652861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088F0D2C-15BE-4CDF-B390-80500DDD7436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264410" y="3248535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C14EC5C-D80F-42F2-A5F0-D4F07AADAECE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6359042" y="3652861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35DD3B7-76E7-45B9-B75B-30D7AFC8EE6C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6359042" y="3248535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3B9FAC90-EA8D-4C0E-A0D1-0D252B50A12F}"/>
              </a:ext>
            </a:extLst>
          </p:cNvPr>
          <p:cNvSpPr>
            <a:spLocks noGrp="1"/>
          </p:cNvSpPr>
          <p:nvPr userDrawn="1">
            <p:ph type="body" sz="quarter" idx="19"/>
          </p:nvPr>
        </p:nvSpPr>
        <p:spPr>
          <a:xfrm>
            <a:off x="3288925" y="5167572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5556F808-0B84-4923-9C86-83F13CFABBB6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3288925" y="4763246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6D49870F-68D7-4CDC-8F2A-696151FA2B90}"/>
              </a:ext>
            </a:extLst>
          </p:cNvPr>
          <p:cNvSpPr>
            <a:spLocks noGrp="1"/>
          </p:cNvSpPr>
          <p:nvPr userDrawn="1">
            <p:ph type="body" sz="quarter" idx="21"/>
          </p:nvPr>
        </p:nvSpPr>
        <p:spPr>
          <a:xfrm>
            <a:off x="9412281" y="5167572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530C251D-6B9A-485B-A02D-AAF34ECA7B5D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9412281" y="4763246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31" name="Picture Placeholder 4" title="Decorative">
            <a:extLst>
              <a:ext uri="{FF2B5EF4-FFF2-40B4-BE49-F238E27FC236}">
                <a16:creationId xmlns:a16="http://schemas.microsoft.com/office/drawing/2014/main" id="{FB28CC40-CBF3-4E1C-841D-45C7739F95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2848" y="4416552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117509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2247900"/>
            <a:ext cx="5620473" cy="3870325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B5F4DF3-3822-4AC9-9C82-C8D284E443EB}"/>
              </a:ext>
            </a:extLst>
          </p:cNvPr>
          <p:cNvSpPr/>
          <p:nvPr userDrawn="1"/>
        </p:nvSpPr>
        <p:spPr>
          <a:xfrm>
            <a:off x="5937569" y="2082800"/>
            <a:ext cx="5620473" cy="101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0096353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7" name="Shape 62" title="Decorative">
            <a:extLst>
              <a:ext uri="{FF2B5EF4-FFF2-40B4-BE49-F238E27FC236}">
                <a16:creationId xmlns:a16="http://schemas.microsoft.com/office/drawing/2014/main" id="{5C48ADE8-5D65-4FF2-93E1-D504137454D1}"/>
              </a:ext>
            </a:extLst>
          </p:cNvPr>
          <p:cNvSpPr/>
          <p:nvPr userDrawn="1"/>
        </p:nvSpPr>
        <p:spPr>
          <a:xfrm flipV="1">
            <a:off x="5770807" y="839972"/>
            <a:ext cx="0" cy="5370328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131012737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5EE74C1-9E1A-46A4-9261-8F389FEAB7F4}"/>
              </a:ext>
            </a:extLst>
          </p:cNvPr>
          <p:cNvSpPr/>
          <p:nvPr userDrawn="1"/>
        </p:nvSpPr>
        <p:spPr>
          <a:xfrm>
            <a:off x="5727700" y="0"/>
            <a:ext cx="64643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1476893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5EE74C1-9E1A-46A4-9261-8F389FEAB7F4}"/>
              </a:ext>
            </a:extLst>
          </p:cNvPr>
          <p:cNvSpPr/>
          <p:nvPr userDrawn="1"/>
        </p:nvSpPr>
        <p:spPr>
          <a:xfrm>
            <a:off x="5727700" y="0"/>
            <a:ext cx="64643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1542580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anchor="b">
            <a:normAutofit/>
          </a:bodyPr>
          <a:lstStyle>
            <a:lvl1pPr algn="r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15420" y="687573"/>
            <a:ext cx="5370740" cy="1342044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838200" y="2392680"/>
            <a:ext cx="10719842" cy="4167505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4456074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anchor="b">
            <a:normAutofit/>
          </a:bodyPr>
          <a:lstStyle>
            <a:lvl1pPr algn="r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15420" y="687573"/>
            <a:ext cx="5370740" cy="1342044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815420" y="2392680"/>
            <a:ext cx="5742622" cy="4023995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4" name="Picture Placeholder 3" title="Decorative">
            <a:extLst>
              <a:ext uri="{FF2B5EF4-FFF2-40B4-BE49-F238E27FC236}">
                <a16:creationId xmlns:a16="http://schemas.microsoft.com/office/drawing/2014/main" id="{C9E9201F-1E54-4CE0-974D-2A45F04F48B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38200" y="2392045"/>
            <a:ext cx="4776788" cy="4023995"/>
          </a:xfrm>
        </p:spPr>
        <p:txBody>
          <a:bodyPr/>
          <a:lstStyle/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985145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 with Imag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7" name="Rectangle 6" title="Decorative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8760624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74535-13A9-914D-A6BC-97AFF28830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7700" y="289560"/>
            <a:ext cx="10896600" cy="89321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43A40995-514F-A74C-B120-F2ADB49206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7700" y="1097363"/>
            <a:ext cx="10896600" cy="60288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4" name="Table Placeholder 3" title="Decorative">
            <a:extLst>
              <a:ext uri="{FF2B5EF4-FFF2-40B4-BE49-F238E27FC236}">
                <a16:creationId xmlns:a16="http://schemas.microsoft.com/office/drawing/2014/main" id="{EC1740A4-BBA1-4296-9738-ADD3B80B2439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47700" y="1806575"/>
            <a:ext cx="10896600" cy="4578350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82984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697232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6" title="Decorative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236595" y="260350"/>
            <a:ext cx="44926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Picture Placeholder 6" title="Decorative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39076" y="260350"/>
            <a:ext cx="4052888" cy="3803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7" name="Picture Placeholder 6" title="Decorative">
            <a:extLst>
              <a:ext uri="{FF2B5EF4-FFF2-40B4-BE49-F238E27FC236}">
                <a16:creationId xmlns:a16="http://schemas.microsoft.com/office/drawing/2014/main" id="{B64BDA74-9644-41EB-984D-939D27B60F3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839076" y="4165600"/>
            <a:ext cx="4052888" cy="239553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31D0563-B39F-46E6-AC0D-1CDBD9E89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160" y="450030"/>
            <a:ext cx="2578099" cy="2508588"/>
          </a:xfrm>
        </p:spPr>
        <p:txBody>
          <a:bodyPr lIns="0" anchor="b">
            <a:normAutofit/>
          </a:bodyPr>
          <a:lstStyle>
            <a:lvl1pPr algn="l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0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612562" y="1959892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1252937798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6" title="Decorative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15" y="1497808"/>
            <a:ext cx="3129335" cy="536019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Picture Placeholder 6" title="Decorative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66714" y="-20671"/>
            <a:ext cx="3129336" cy="53970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31D0563-B39F-46E6-AC0D-1CDBD9E89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61446" y="2718684"/>
            <a:ext cx="3415560" cy="2508588"/>
          </a:xfrm>
        </p:spPr>
        <p:txBody>
          <a:bodyPr lIns="0" anchor="b">
            <a:normAutofit/>
          </a:bodyPr>
          <a:lstStyle>
            <a:lvl1pPr algn="l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0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8555848" y="4281994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1096761809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 title="Decorative">
            <a:extLst>
              <a:ext uri="{FF2B5EF4-FFF2-40B4-BE49-F238E27FC236}">
                <a16:creationId xmlns:a16="http://schemas.microsoft.com/office/drawing/2014/main" id="{AC817481-FC70-46B9-B779-4E5C04778C8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12725" y="1260389"/>
            <a:ext cx="2816352" cy="317381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194701" y="0"/>
            <a:ext cx="2817564" cy="317568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00DB6AEA-811C-4554-97AF-7D4F2639BDC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13361" y="4586414"/>
            <a:ext cx="5798904" cy="227158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75694821-2A94-40B8-8AAD-3E3762AFD38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79737" y="4586414"/>
            <a:ext cx="2817564" cy="227158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7889" y="2030436"/>
            <a:ext cx="2817564" cy="2403769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4" title="Decorative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161076" y="0"/>
            <a:ext cx="2817564" cy="443420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213361" y="0"/>
            <a:ext cx="2815716" cy="109975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 title="Decorative"/>
          <p:cNvSpPr/>
          <p:nvPr userDrawn="1"/>
        </p:nvSpPr>
        <p:spPr>
          <a:xfrm>
            <a:off x="3196549" y="3334454"/>
            <a:ext cx="2815716" cy="109975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 title="Decorative"/>
          <p:cNvSpPr/>
          <p:nvPr userDrawn="1"/>
        </p:nvSpPr>
        <p:spPr>
          <a:xfrm>
            <a:off x="6179737" y="0"/>
            <a:ext cx="2815716" cy="18782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 title="Decorative"/>
          <p:cNvSpPr/>
          <p:nvPr userDrawn="1"/>
        </p:nvSpPr>
        <p:spPr>
          <a:xfrm>
            <a:off x="9162924" y="4598770"/>
            <a:ext cx="2815716" cy="22592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277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 with Imag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7" name="Rectangle 6" title="Decorative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accent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895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73179"/>
            <a:ext cx="6826342" cy="2188805"/>
          </a:xfrm>
        </p:spPr>
        <p:txBody>
          <a:bodyPr rIns="45720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 title="Decorative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64542" y="3665204"/>
            <a:ext cx="4527458" cy="2196780"/>
          </a:xfrm>
          <a:solidFill>
            <a:schemeClr val="accent1"/>
          </a:solidFill>
        </p:spPr>
        <p:txBody>
          <a:bodyPr lIns="274320" tIns="182880" rIns="182880" bIns="18288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664541" y="3673179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132737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lide Divi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73179"/>
            <a:ext cx="6826342" cy="2188805"/>
          </a:xfrm>
        </p:spPr>
        <p:txBody>
          <a:bodyPr rIns="45720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 title="Decorative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64542" y="3665204"/>
            <a:ext cx="4527458" cy="2196780"/>
          </a:xfrm>
          <a:solidFill>
            <a:schemeClr val="accent2"/>
          </a:solidFill>
        </p:spPr>
        <p:txBody>
          <a:bodyPr lIns="274320" tIns="182880" rIns="182880" bIns="18288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664541" y="3673179"/>
            <a:ext cx="1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14206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61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F0FA98-2EE8-734A-95BB-A4637DCAD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55A45B-F495-F641-AA7A-36292C3CC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227B26-65C5-5A4B-AAEC-70B3B5201C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0737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736" r:id="rId2"/>
    <p:sldLayoutId id="2147483689" r:id="rId3"/>
    <p:sldLayoutId id="2147483735" r:id="rId4"/>
    <p:sldLayoutId id="2147483684" r:id="rId5"/>
    <p:sldLayoutId id="2147483752" r:id="rId6"/>
    <p:sldLayoutId id="2147483737" r:id="rId7"/>
    <p:sldLayoutId id="2147483651" r:id="rId8"/>
    <p:sldLayoutId id="2147483738" r:id="rId9"/>
    <p:sldLayoutId id="2147483685" r:id="rId10"/>
    <p:sldLayoutId id="2147483674" r:id="rId11"/>
    <p:sldLayoutId id="2147483690" r:id="rId12"/>
    <p:sldLayoutId id="2147483694" r:id="rId13"/>
    <p:sldLayoutId id="2147483748" r:id="rId14"/>
    <p:sldLayoutId id="2147483693" r:id="rId15"/>
    <p:sldLayoutId id="2147483686" r:id="rId16"/>
    <p:sldLayoutId id="2147483703" r:id="rId17"/>
    <p:sldLayoutId id="2147483709" r:id="rId18"/>
    <p:sldLayoutId id="2147483710" r:id="rId19"/>
    <p:sldLayoutId id="2147483711" r:id="rId20"/>
    <p:sldLayoutId id="2147483712" r:id="rId21"/>
    <p:sldLayoutId id="2147483749" r:id="rId22"/>
    <p:sldLayoutId id="2147483751" r:id="rId23"/>
    <p:sldLayoutId id="2147483704" r:id="rId24"/>
    <p:sldLayoutId id="2147483702" r:id="rId25"/>
    <p:sldLayoutId id="2147483713" r:id="rId26"/>
    <p:sldLayoutId id="2147483714" r:id="rId27"/>
    <p:sldLayoutId id="2147483715" r:id="rId28"/>
    <p:sldLayoutId id="2147483695" r:id="rId29"/>
    <p:sldLayoutId id="2147483730" r:id="rId30"/>
    <p:sldLayoutId id="2147483698" r:id="rId31"/>
    <p:sldLayoutId id="2147483731" r:id="rId32"/>
    <p:sldLayoutId id="2147483699" r:id="rId33"/>
    <p:sldLayoutId id="2147483732" r:id="rId34"/>
    <p:sldLayoutId id="2147483739" r:id="rId35"/>
    <p:sldLayoutId id="2147483740" r:id="rId36"/>
    <p:sldLayoutId id="2147483700" r:id="rId37"/>
    <p:sldLayoutId id="2147483741" r:id="rId38"/>
    <p:sldLayoutId id="2147483742" r:id="rId39"/>
    <p:sldLayoutId id="2147483696" r:id="rId40"/>
    <p:sldLayoutId id="2147483743" r:id="rId41"/>
    <p:sldLayoutId id="2147483744" r:id="rId42"/>
    <p:sldLayoutId id="2147483745" r:id="rId43"/>
    <p:sldLayoutId id="2147483705" r:id="rId44"/>
    <p:sldLayoutId id="2147483746" r:id="rId45"/>
    <p:sldLayoutId id="2147483687" r:id="rId46"/>
    <p:sldLayoutId id="2147483719" r:id="rId47"/>
    <p:sldLayoutId id="2147483720" r:id="rId48"/>
    <p:sldLayoutId id="2147483718" r:id="rId49"/>
    <p:sldLayoutId id="2147483721" r:id="rId50"/>
    <p:sldLayoutId id="2147483716" r:id="rId51"/>
    <p:sldLayoutId id="2147483722" r:id="rId52"/>
    <p:sldLayoutId id="2147483723" r:id="rId53"/>
    <p:sldLayoutId id="2147483753" r:id="rId54"/>
    <p:sldLayoutId id="2147483754" r:id="rId55"/>
    <p:sldLayoutId id="2147483755" r:id="rId56"/>
    <p:sldLayoutId id="2147483756" r:id="rId57"/>
    <p:sldLayoutId id="2147483725" r:id="rId58"/>
    <p:sldLayoutId id="2147483726" r:id="rId59"/>
    <p:sldLayoutId id="2147483675" r:id="rId60"/>
    <p:sldLayoutId id="2147483677" r:id="rId61"/>
    <p:sldLayoutId id="2147483729" r:id="rId62"/>
    <p:sldLayoutId id="2147483747" r:id="rId63"/>
    <p:sldLayoutId id="2147483728" r:id="rId6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-150">
          <a:solidFill>
            <a:schemeClr val="tx2"/>
          </a:solidFill>
          <a:latin typeface="+mj-lt"/>
          <a:ea typeface="+mj-ea"/>
          <a:cs typeface="Gill Sans" panose="020B0502020104020203" pitchFamily="34" charset="-79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28" userDrawn="1">
          <p15:clr>
            <a:srgbClr val="F26B43"/>
          </p15:clr>
        </p15:guide>
        <p15:guide id="2" orient="horz" pos="404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6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6.jpeg"/><Relationship Id="rId7" Type="http://schemas.openxmlformats.org/officeDocument/2006/relationships/image" Target="../media/image10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9.png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7.png"/><Relationship Id="rId7" Type="http://schemas.openxmlformats.org/officeDocument/2006/relationships/image" Target="../media/image10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9.png"/><Relationship Id="rId5" Type="http://schemas.openxmlformats.org/officeDocument/2006/relationships/image" Target="../media/image5.jpeg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ddit.com/r/depression/" TargetMode="External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hyperlink" Target="https://www.reddit.com/r/bipolar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using a cell phone&#10;&#10;Description automatically generated with medium confidence">
            <a:extLst>
              <a:ext uri="{FF2B5EF4-FFF2-40B4-BE49-F238E27FC236}">
                <a16:creationId xmlns:a16="http://schemas.microsoft.com/office/drawing/2014/main" id="{59A5D366-BDCD-4761-A29B-21881A691F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313" b="13936"/>
          <a:stretch/>
        </p:blipFill>
        <p:spPr>
          <a:xfrm>
            <a:off x="20" y="4288"/>
            <a:ext cx="12191980" cy="4618512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3823991-6F5F-45D3-883F-8179BE103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776459"/>
            <a:ext cx="10579218" cy="891250"/>
          </a:xfrm>
          <a:prstGeom prst="rect">
            <a:avLst/>
          </a:prstGeom>
        </p:spPr>
        <p:txBody>
          <a:bodyPr anchor="t">
            <a:noAutofit/>
          </a:bodyPr>
          <a:lstStyle/>
          <a:p>
            <a:r>
              <a:rPr lang="en-US" sz="3600" dirty="0"/>
              <a:t>TEXT CLASSIFIER </a:t>
            </a:r>
            <a:br>
              <a:rPr lang="en-US" sz="3600" dirty="0"/>
            </a:br>
            <a:r>
              <a:rPr lang="en-US" sz="3600" dirty="0"/>
              <a:t>FOR MENTAL HEALTH PATIENT SUPPORT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55E40E-3256-4272-A29D-F2438D5C13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8200" y="6125744"/>
            <a:ext cx="9575800" cy="338549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PREPARED BY: ESTHER LEUNG</a:t>
            </a:r>
          </a:p>
        </p:txBody>
      </p:sp>
    </p:spTree>
    <p:extLst>
      <p:ext uri="{BB962C8B-B14F-4D97-AF65-F5344CB8AC3E}">
        <p14:creationId xmlns:p14="http://schemas.microsoft.com/office/powerpoint/2010/main" val="795927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1">
            <a:extLst>
              <a:ext uri="{FF2B5EF4-FFF2-40B4-BE49-F238E27FC236}">
                <a16:creationId xmlns:a16="http://schemas.microsoft.com/office/drawing/2014/main" id="{14140242-7514-49E1-9550-D21EFBEF9D6A}"/>
              </a:ext>
            </a:extLst>
          </p:cNvPr>
          <p:cNvSpPr txBox="1">
            <a:spLocks/>
          </p:cNvSpPr>
          <p:nvPr/>
        </p:nvSpPr>
        <p:spPr>
          <a:xfrm>
            <a:off x="129126" y="162786"/>
            <a:ext cx="11553358" cy="106260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spc="-150">
                <a:solidFill>
                  <a:schemeClr val="tx2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r>
              <a:rPr lang="en-US" sz="4000" dirty="0"/>
              <a:t>Preprocessing</a:t>
            </a:r>
          </a:p>
        </p:txBody>
      </p:sp>
      <p:sp>
        <p:nvSpPr>
          <p:cNvPr id="2" name="Text Placeholder 6">
            <a:extLst>
              <a:ext uri="{FF2B5EF4-FFF2-40B4-BE49-F238E27FC236}">
                <a16:creationId xmlns:a16="http://schemas.microsoft.com/office/drawing/2014/main" id="{6E6C7C57-305D-4805-A4DD-1DC018C94061}"/>
              </a:ext>
            </a:extLst>
          </p:cNvPr>
          <p:cNvSpPr txBox="1">
            <a:spLocks/>
          </p:cNvSpPr>
          <p:nvPr/>
        </p:nvSpPr>
        <p:spPr>
          <a:xfrm>
            <a:off x="207010" y="1101633"/>
            <a:ext cx="11021967" cy="1593942"/>
          </a:xfrm>
          <a:prstGeom prst="rect">
            <a:avLst/>
          </a:prstGeom>
        </p:spPr>
        <p:txBody>
          <a:bodyPr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1800" dirty="0"/>
              <a:t>Use regular expressions to remove non-word characters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Convert words to lower case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Use NLTK to remove stop words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Remove words related to the subreddits such as 'depression' and 'bipolar' to prevent target leakage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8F2B772-A2A0-4D27-A2A2-623A088A0C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066" y="2555306"/>
            <a:ext cx="11438418" cy="2151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0823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1">
            <a:extLst>
              <a:ext uri="{FF2B5EF4-FFF2-40B4-BE49-F238E27FC236}">
                <a16:creationId xmlns:a16="http://schemas.microsoft.com/office/drawing/2014/main" id="{14140242-7514-49E1-9550-D21EFBEF9D6A}"/>
              </a:ext>
            </a:extLst>
          </p:cNvPr>
          <p:cNvSpPr txBox="1">
            <a:spLocks/>
          </p:cNvSpPr>
          <p:nvPr/>
        </p:nvSpPr>
        <p:spPr>
          <a:xfrm>
            <a:off x="129126" y="162786"/>
            <a:ext cx="11553358" cy="106260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spc="-150">
                <a:solidFill>
                  <a:schemeClr val="tx2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r>
              <a:rPr lang="en-US" sz="4000" dirty="0"/>
              <a:t>EDA: Frequently Occurring Words</a:t>
            </a:r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4C2A8A15-374A-4BA2-B4E0-D828B3264E34}"/>
              </a:ext>
            </a:extLst>
          </p:cNvPr>
          <p:cNvSpPr txBox="1">
            <a:spLocks/>
          </p:cNvSpPr>
          <p:nvPr/>
        </p:nvSpPr>
        <p:spPr>
          <a:xfrm>
            <a:off x="275520" y="5589627"/>
            <a:ext cx="4648818" cy="702941"/>
          </a:xfrm>
          <a:prstGeom prst="rect">
            <a:avLst/>
          </a:prstGeom>
        </p:spPr>
        <p:txBody>
          <a:bodyPr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u="sng" dirty="0"/>
              <a:t>Further preprocessing</a:t>
            </a:r>
            <a:r>
              <a:rPr lang="en-US" sz="1800" dirty="0"/>
              <a:t>:</a:t>
            </a:r>
          </a:p>
          <a:p>
            <a:r>
              <a:rPr lang="en-US" sz="1800" dirty="0"/>
              <a:t>Remove similar words frequently occurring in both subreddits to improve model accuracy</a:t>
            </a: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6DDB77A7-D5A5-492A-BE60-34F77DE49A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53395"/>
            <a:ext cx="6046225" cy="4021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DBA7BFE7-12D5-4B1C-9EA8-EE4508734C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5999" y="1472445"/>
            <a:ext cx="6046225" cy="4021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C9891DF-6B4B-45B9-B23F-D445519CAB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5340" y="5941098"/>
            <a:ext cx="6938765" cy="483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44558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FAE8AA2-5661-4038-9721-C3F3CAB52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100" y="318220"/>
            <a:ext cx="4302223" cy="1025525"/>
          </a:xfrm>
        </p:spPr>
        <p:txBody>
          <a:bodyPr/>
          <a:lstStyle/>
          <a:p>
            <a:r>
              <a:rPr lang="en-SG" sz="4000" dirty="0"/>
              <a:t>Modelling &amp; </a:t>
            </a:r>
            <a:br>
              <a:rPr lang="en-SG" sz="4000" dirty="0"/>
            </a:br>
            <a:r>
              <a:rPr lang="en-SG" sz="4000" dirty="0"/>
              <a:t>Model Evaluation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2471D29-4817-4B6D-BCAB-E9CA0C17A2AF}"/>
              </a:ext>
            </a:extLst>
          </p:cNvPr>
          <p:cNvSpPr txBox="1">
            <a:spLocks/>
          </p:cNvSpPr>
          <p:nvPr/>
        </p:nvSpPr>
        <p:spPr>
          <a:xfrm>
            <a:off x="374790" y="2189258"/>
            <a:ext cx="11437841" cy="1563592"/>
          </a:xfrm>
          <a:prstGeom prst="rect">
            <a:avLst/>
          </a:prstGeom>
        </p:spPr>
        <p:txBody>
          <a:bodyPr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endParaRPr lang="en-US" sz="1800" dirty="0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93780835-3723-4121-A7E8-3302CDEBAE7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55737951"/>
              </p:ext>
            </p:extLst>
          </p:nvPr>
        </p:nvGraphicFramePr>
        <p:xfrm>
          <a:off x="2155987" y="2634143"/>
          <a:ext cx="2741336" cy="35149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A801FB1A-5D3D-47FB-8F9C-2E6CCB68509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35765034"/>
              </p:ext>
            </p:extLst>
          </p:nvPr>
        </p:nvGraphicFramePr>
        <p:xfrm>
          <a:off x="5049723" y="2634143"/>
          <a:ext cx="1879583" cy="35149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2E2A112F-8B83-4AA7-A75E-A89B7CFBABA1}"/>
              </a:ext>
            </a:extLst>
          </p:cNvPr>
          <p:cNvSpPr txBox="1"/>
          <p:nvPr/>
        </p:nvSpPr>
        <p:spPr>
          <a:xfrm>
            <a:off x="2418916" y="2198561"/>
            <a:ext cx="22154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2000" b="1" u="sng" dirty="0"/>
              <a:t>Classification Model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86A15C-9E61-4C7B-B8E9-EC96BDC6E964}"/>
              </a:ext>
            </a:extLst>
          </p:cNvPr>
          <p:cNvSpPr txBox="1"/>
          <p:nvPr/>
        </p:nvSpPr>
        <p:spPr>
          <a:xfrm>
            <a:off x="5358717" y="2198561"/>
            <a:ext cx="12037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2000" b="1" u="sng" dirty="0"/>
              <a:t>Vectorizer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025D26AC-72A4-482B-8C14-CBBAE88918AF}"/>
              </a:ext>
            </a:extLst>
          </p:cNvPr>
          <p:cNvSpPr/>
          <p:nvPr/>
        </p:nvSpPr>
        <p:spPr>
          <a:xfrm>
            <a:off x="7376334" y="4141452"/>
            <a:ext cx="668707" cy="500368"/>
          </a:xfrm>
          <a:prstGeom prst="rightArrow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D4F82FC-EF33-41E9-9973-45D905A6ED79}"/>
              </a:ext>
            </a:extLst>
          </p:cNvPr>
          <p:cNvSpPr txBox="1"/>
          <p:nvPr/>
        </p:nvSpPr>
        <p:spPr>
          <a:xfrm>
            <a:off x="8351737" y="1938035"/>
            <a:ext cx="2976584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2000" u="sng" dirty="0"/>
              <a:t>Pipeline &amp; </a:t>
            </a:r>
            <a:r>
              <a:rPr lang="en-SG" sz="2000" u="sng" dirty="0" err="1"/>
              <a:t>Gridsearch</a:t>
            </a:r>
            <a:r>
              <a:rPr lang="en-SG" sz="2000" u="sng" dirty="0"/>
              <a:t> </a:t>
            </a:r>
          </a:p>
          <a:p>
            <a:r>
              <a:rPr lang="en-SG" sz="2000" u="sng" dirty="0"/>
              <a:t>for Hyperparameter Tuning</a:t>
            </a:r>
          </a:p>
          <a:p>
            <a:endParaRPr lang="en-SG" dirty="0"/>
          </a:p>
          <a:p>
            <a:r>
              <a:rPr lang="en-SG" dirty="0"/>
              <a:t>Vectorizer: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SG" dirty="0"/>
              <a:t>Max feature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SG" dirty="0"/>
              <a:t>Max df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SG" dirty="0"/>
              <a:t>Min df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SG" dirty="0" err="1"/>
              <a:t>ngram</a:t>
            </a:r>
            <a:r>
              <a:rPr lang="en-SG" dirty="0"/>
              <a:t> range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SG" dirty="0"/>
          </a:p>
          <a:p>
            <a:r>
              <a:rPr lang="en-SG" dirty="0"/>
              <a:t>Logistic regression/ SVM: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SG" dirty="0"/>
              <a:t>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SG" dirty="0"/>
          </a:p>
          <a:p>
            <a:r>
              <a:rPr lang="en-SG" dirty="0"/>
              <a:t>Multinomial NB: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SG" dirty="0"/>
              <a:t>alphas</a:t>
            </a:r>
          </a:p>
        </p:txBody>
      </p:sp>
    </p:spTree>
    <p:extLst>
      <p:ext uri="{BB962C8B-B14F-4D97-AF65-F5344CB8AC3E}">
        <p14:creationId xmlns:p14="http://schemas.microsoft.com/office/powerpoint/2010/main" val="26502894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FAE8AA2-5661-4038-9721-C3F3CAB52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100" y="318220"/>
            <a:ext cx="4302223" cy="1025525"/>
          </a:xfrm>
        </p:spPr>
        <p:txBody>
          <a:bodyPr/>
          <a:lstStyle/>
          <a:p>
            <a:r>
              <a:rPr lang="en-SG" sz="4000" dirty="0"/>
              <a:t>Modelling &amp; </a:t>
            </a:r>
            <a:br>
              <a:rPr lang="en-SG" sz="4000" dirty="0"/>
            </a:br>
            <a:r>
              <a:rPr lang="en-SG" sz="4000" dirty="0"/>
              <a:t>Model Evaluation</a:t>
            </a:r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E960DD78-57C8-4FAA-8B9A-5823D3E0E445}"/>
              </a:ext>
            </a:extLst>
          </p:cNvPr>
          <p:cNvGraphicFramePr>
            <a:graphicFrameLocks noGrp="1"/>
          </p:cNvGraphicFramePr>
          <p:nvPr/>
        </p:nvGraphicFramePr>
        <p:xfrm>
          <a:off x="379369" y="3626016"/>
          <a:ext cx="11592000" cy="28651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464000">
                  <a:extLst>
                    <a:ext uri="{9D8B030D-6E8A-4147-A177-3AD203B41FA5}">
                      <a16:colId xmlns:a16="http://schemas.microsoft.com/office/drawing/2014/main" val="3273745841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3060646895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3035082752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1685480858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2174382866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1880360001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32355425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Model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Train Accuracy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Test Accuracy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Sensitivity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Specificity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Precision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F1 Score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112076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Logistic Regression with </a:t>
                      </a:r>
                      <a:r>
                        <a:rPr lang="en-SG" b="0" dirty="0" err="1"/>
                        <a:t>CountVectorizer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0.7816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0.7860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0.8279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0.7383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0.7829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0.8048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67214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Logistic Regression with </a:t>
                      </a:r>
                      <a:r>
                        <a:rPr lang="en-SG" b="0" dirty="0" err="1"/>
                        <a:t>TfidfVectorizer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0.7955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b="1" dirty="0">
                          <a:solidFill>
                            <a:srgbClr val="0000FF"/>
                          </a:solidFill>
                        </a:rPr>
                        <a:t>0.8122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0.8197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0.8037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0.8264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b="1" dirty="0">
                          <a:solidFill>
                            <a:srgbClr val="0000FF"/>
                          </a:solidFill>
                        </a:rPr>
                        <a:t>0.8230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26451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 err="1"/>
                        <a:t>MultinomialNB</a:t>
                      </a:r>
                      <a:r>
                        <a:rPr lang="en-SG" b="0" dirty="0"/>
                        <a:t> with </a:t>
                      </a:r>
                      <a:r>
                        <a:rPr lang="en-SG" b="0" dirty="0" err="1"/>
                        <a:t>CountVectorizer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0.7889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0.8057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0.8238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0.7850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0.8138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0.8187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90008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Multinomial NB with </a:t>
                      </a:r>
                      <a:r>
                        <a:rPr lang="en-SG" b="0" dirty="0" err="1"/>
                        <a:t>TfidfVectorizer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0.7926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b="1" dirty="0">
                          <a:solidFill>
                            <a:srgbClr val="0000FF"/>
                          </a:solidFill>
                        </a:rPr>
                        <a:t>0.8144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0.8525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0.7710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0.8093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b="1" dirty="0">
                          <a:solidFill>
                            <a:srgbClr val="0000FF"/>
                          </a:solidFill>
                        </a:rPr>
                        <a:t>0.8303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37118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Support Vector Machine with </a:t>
                      </a:r>
                      <a:r>
                        <a:rPr lang="en-SG" b="0" dirty="0" err="1"/>
                        <a:t>CountVectorizer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0.7620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0.7729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0.8361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0.7009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0.7612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0.7969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28081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Support Vector Machine with </a:t>
                      </a:r>
                      <a:r>
                        <a:rPr lang="en-SG" b="0" dirty="0" err="1"/>
                        <a:t>TfidfVectorizer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0.8027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b="1" dirty="0">
                          <a:solidFill>
                            <a:srgbClr val="0000FF"/>
                          </a:solidFill>
                        </a:rPr>
                        <a:t>0.8188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0.8852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0.7430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0.7970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b="1" dirty="0">
                          <a:solidFill>
                            <a:srgbClr val="0000FF"/>
                          </a:solidFill>
                        </a:rPr>
                        <a:t>0.8388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7648222"/>
                  </a:ext>
                </a:extLst>
              </a:tr>
            </a:tbl>
          </a:graphicData>
        </a:graphic>
      </p:graphicFrame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2471D29-4817-4B6D-BCAB-E9CA0C17A2AF}"/>
              </a:ext>
            </a:extLst>
          </p:cNvPr>
          <p:cNvSpPr txBox="1">
            <a:spLocks/>
          </p:cNvSpPr>
          <p:nvPr/>
        </p:nvSpPr>
        <p:spPr>
          <a:xfrm>
            <a:off x="374790" y="2189258"/>
            <a:ext cx="11437841" cy="1563592"/>
          </a:xfrm>
          <a:prstGeom prst="rect">
            <a:avLst/>
          </a:prstGeom>
        </p:spPr>
        <p:txBody>
          <a:bodyPr anchor="t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sz="1800" u="sng" dirty="0"/>
              <a:t>Baseline Accuracy</a:t>
            </a:r>
            <a:endParaRPr lang="en-US" sz="1800" dirty="0"/>
          </a:p>
          <a:p>
            <a:pPr>
              <a:spcBef>
                <a:spcPts val="0"/>
              </a:spcBef>
            </a:pPr>
            <a:r>
              <a:rPr lang="en-US" sz="1800" dirty="0"/>
              <a:t>Depression (Class 1) : </a:t>
            </a:r>
            <a:r>
              <a:rPr lang="en-SG" sz="1800" dirty="0"/>
              <a:t>0.5328</a:t>
            </a:r>
            <a:r>
              <a:rPr lang="en-US" dirty="0"/>
              <a:t> 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Bipolar (Class 0)        : 0.4672</a:t>
            </a:r>
          </a:p>
          <a:p>
            <a:pPr marL="0" indent="0">
              <a:spcBef>
                <a:spcPts val="0"/>
              </a:spcBef>
              <a:buNone/>
            </a:pPr>
            <a:endParaRPr lang="en-US" sz="1800" dirty="0"/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/>
              <a:t>Among the various classification models, those with features extracted by </a:t>
            </a:r>
            <a:r>
              <a:rPr lang="en-US" sz="1800" dirty="0" err="1"/>
              <a:t>TfidfVectorizer</a:t>
            </a:r>
            <a:r>
              <a:rPr lang="en-US" sz="1800" dirty="0"/>
              <a:t> perform slighter better in terms of Test accuracy and F1 score. </a:t>
            </a: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DEEF43B6-61EF-43DC-8A54-F2C1C7442129}"/>
              </a:ext>
            </a:extLst>
          </p:cNvPr>
          <p:cNvSpPr/>
          <p:nvPr/>
        </p:nvSpPr>
        <p:spPr>
          <a:xfrm>
            <a:off x="153414" y="4697385"/>
            <a:ext cx="268448" cy="239087"/>
          </a:xfrm>
          <a:prstGeom prst="rightArrow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DB2A30AB-F1C9-4EE3-AD56-39929111ABD8}"/>
              </a:ext>
            </a:extLst>
          </p:cNvPr>
          <p:cNvSpPr/>
          <p:nvPr/>
        </p:nvSpPr>
        <p:spPr>
          <a:xfrm>
            <a:off x="153414" y="5420237"/>
            <a:ext cx="268448" cy="239087"/>
          </a:xfrm>
          <a:prstGeom prst="rightArrow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B4A08777-1CE0-45A0-BE96-49DED5D35577}"/>
              </a:ext>
            </a:extLst>
          </p:cNvPr>
          <p:cNvSpPr/>
          <p:nvPr/>
        </p:nvSpPr>
        <p:spPr>
          <a:xfrm>
            <a:off x="153414" y="6156234"/>
            <a:ext cx="268448" cy="239087"/>
          </a:xfrm>
          <a:prstGeom prst="rightArrow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F512C5-9D3A-41CF-BA76-BEB2578CC129}"/>
              </a:ext>
            </a:extLst>
          </p:cNvPr>
          <p:cNvSpPr txBox="1"/>
          <p:nvPr/>
        </p:nvSpPr>
        <p:spPr>
          <a:xfrm>
            <a:off x="6669811" y="6478444"/>
            <a:ext cx="542962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1600" i="1" dirty="0"/>
              <a:t>*Pipeline &amp; </a:t>
            </a:r>
            <a:r>
              <a:rPr lang="en-SG" sz="1600" i="1" dirty="0" err="1"/>
              <a:t>GridSearch</a:t>
            </a:r>
            <a:r>
              <a:rPr lang="en-SG" sz="1600" i="1" dirty="0"/>
              <a:t> were applied for hyperparameter tuning</a:t>
            </a:r>
          </a:p>
        </p:txBody>
      </p:sp>
    </p:spTree>
    <p:extLst>
      <p:ext uri="{BB962C8B-B14F-4D97-AF65-F5344CB8AC3E}">
        <p14:creationId xmlns:p14="http://schemas.microsoft.com/office/powerpoint/2010/main" val="40477785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FAE8AA2-5661-4038-9721-C3F3CAB52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100" y="318220"/>
            <a:ext cx="4302223" cy="1025525"/>
          </a:xfrm>
        </p:spPr>
        <p:txBody>
          <a:bodyPr/>
          <a:lstStyle/>
          <a:p>
            <a:r>
              <a:rPr lang="en-SG" sz="4000" dirty="0"/>
              <a:t>Modelling &amp; </a:t>
            </a:r>
            <a:br>
              <a:rPr lang="en-SG" sz="4000" dirty="0"/>
            </a:br>
            <a:r>
              <a:rPr lang="en-SG" sz="4000" dirty="0"/>
              <a:t>Model Evaluation</a:t>
            </a:r>
          </a:p>
        </p:txBody>
      </p:sp>
      <p:sp>
        <p:nvSpPr>
          <p:cNvPr id="2" name="Text Placeholder 6">
            <a:extLst>
              <a:ext uri="{FF2B5EF4-FFF2-40B4-BE49-F238E27FC236}">
                <a16:creationId xmlns:a16="http://schemas.microsoft.com/office/drawing/2014/main" id="{FC67C077-92AF-4248-80AA-8ED7D0D9B281}"/>
              </a:ext>
            </a:extLst>
          </p:cNvPr>
          <p:cNvSpPr txBox="1">
            <a:spLocks/>
          </p:cNvSpPr>
          <p:nvPr/>
        </p:nvSpPr>
        <p:spPr>
          <a:xfrm>
            <a:off x="374790" y="4160669"/>
            <a:ext cx="11021967" cy="2315631"/>
          </a:xfrm>
          <a:prstGeom prst="rect">
            <a:avLst/>
          </a:prstGeom>
        </p:spPr>
        <p:txBody>
          <a:bodyPr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sz="1800" b="1" u="sng" dirty="0"/>
              <a:t>Support Vector Machine with </a:t>
            </a:r>
            <a:r>
              <a:rPr lang="en-US" sz="1800" b="1" u="sng" dirty="0" err="1"/>
              <a:t>TfidfVectorizer</a:t>
            </a:r>
            <a:r>
              <a:rPr lang="en-US" sz="1800" u="sng" dirty="0"/>
              <a:t> &amp; </a:t>
            </a:r>
            <a:r>
              <a:rPr lang="en-US" sz="1800" b="1" u="sng" dirty="0"/>
              <a:t>Multinomial NB with </a:t>
            </a:r>
            <a:r>
              <a:rPr lang="en-US" sz="1800" b="1" u="sng" dirty="0" err="1"/>
              <a:t>TfidfVectorizer</a:t>
            </a:r>
            <a:endParaRPr lang="en-US" sz="1800" b="1" dirty="0"/>
          </a:p>
          <a:p>
            <a:pPr>
              <a:spcBef>
                <a:spcPts val="0"/>
              </a:spcBef>
            </a:pPr>
            <a:r>
              <a:rPr lang="en-SG" sz="1800" dirty="0"/>
              <a:t>High accuracy and F1 score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High sensitivity, </a:t>
            </a:r>
            <a:r>
              <a:rPr lang="en-US" sz="1800" i="1" dirty="0"/>
              <a:t>i.e. </a:t>
            </a:r>
            <a:r>
              <a:rPr lang="en-US" sz="1800" i="1" dirty="0">
                <a:sym typeface="Wingdings" panose="05000000000000000000" pitchFamily="2" charset="2"/>
              </a:rPr>
              <a:t>perform well predicting positive class (depression)</a:t>
            </a:r>
            <a:endParaRPr lang="en-US" sz="1800" i="1" dirty="0"/>
          </a:p>
          <a:p>
            <a:pPr>
              <a:spcBef>
                <a:spcPts val="0"/>
              </a:spcBef>
            </a:pPr>
            <a:r>
              <a:rPr lang="en-US" sz="1800" dirty="0"/>
              <a:t>Low specificity, </a:t>
            </a:r>
            <a:r>
              <a:rPr lang="en-US" sz="1800" i="1" dirty="0"/>
              <a:t>i.e. </a:t>
            </a:r>
            <a:r>
              <a:rPr lang="en-US" sz="1800" i="1" dirty="0">
                <a:sym typeface="Wingdings" panose="05000000000000000000" pitchFamily="2" charset="2"/>
              </a:rPr>
              <a:t>perform poorer in predicting negative class (bipolar)</a:t>
            </a:r>
          </a:p>
          <a:p>
            <a:pPr marL="0" indent="0">
              <a:spcBef>
                <a:spcPts val="0"/>
              </a:spcBef>
              <a:buNone/>
            </a:pPr>
            <a:endParaRPr lang="en-US" sz="1800" i="1" dirty="0"/>
          </a:p>
        </p:txBody>
      </p:sp>
      <p:graphicFrame>
        <p:nvGraphicFramePr>
          <p:cNvPr id="3" name="Table 9">
            <a:extLst>
              <a:ext uri="{FF2B5EF4-FFF2-40B4-BE49-F238E27FC236}">
                <a16:creationId xmlns:a16="http://schemas.microsoft.com/office/drawing/2014/main" id="{341903B9-68FB-4E78-A063-D59EBA8B3B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0571997"/>
              </p:ext>
            </p:extLst>
          </p:nvPr>
        </p:nvGraphicFramePr>
        <p:xfrm>
          <a:off x="379369" y="2216316"/>
          <a:ext cx="11592000" cy="17526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464000">
                  <a:extLst>
                    <a:ext uri="{9D8B030D-6E8A-4147-A177-3AD203B41FA5}">
                      <a16:colId xmlns:a16="http://schemas.microsoft.com/office/drawing/2014/main" val="3273745841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3060646895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3035082752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1685480858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2174382866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1880360001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32355425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Model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Train Accuracy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Test Accuracy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Sensitivity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Specificity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Precision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F1 Score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112076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Logistic Regression with </a:t>
                      </a:r>
                      <a:r>
                        <a:rPr lang="en-SG" b="0" dirty="0" err="1"/>
                        <a:t>TfidfVectorizer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0.7955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0.8122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0.8197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0.8037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0.8264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0.8230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26451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Multinomial NB with </a:t>
                      </a:r>
                      <a:r>
                        <a:rPr lang="en-SG" b="0" dirty="0" err="1"/>
                        <a:t>TfidfVectorizer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0.7926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0.8144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b="1" dirty="0">
                          <a:solidFill>
                            <a:srgbClr val="0000FF"/>
                          </a:solidFill>
                        </a:rPr>
                        <a:t>0.8525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b="1" dirty="0">
                          <a:solidFill>
                            <a:srgbClr val="FF0000"/>
                          </a:solidFill>
                        </a:rPr>
                        <a:t>0.7710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0.8093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0.8303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37118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Support Vector Machine with </a:t>
                      </a:r>
                      <a:r>
                        <a:rPr lang="en-SG" b="0" dirty="0" err="1"/>
                        <a:t>TfidfVectorizer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0.8027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0.8188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b="1" dirty="0">
                          <a:solidFill>
                            <a:srgbClr val="0000FF"/>
                          </a:solidFill>
                        </a:rPr>
                        <a:t>0.8852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b="1" dirty="0">
                          <a:solidFill>
                            <a:srgbClr val="FF0000"/>
                          </a:solidFill>
                        </a:rPr>
                        <a:t>0.7430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0.7970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0.8388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76482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437585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FAE8AA2-5661-4038-9721-C3F3CAB52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100" y="318220"/>
            <a:ext cx="4302223" cy="1025525"/>
          </a:xfrm>
        </p:spPr>
        <p:txBody>
          <a:bodyPr/>
          <a:lstStyle/>
          <a:p>
            <a:r>
              <a:rPr lang="en-SG" sz="4000" dirty="0"/>
              <a:t>Modelling &amp; </a:t>
            </a:r>
            <a:br>
              <a:rPr lang="en-SG" sz="4000" dirty="0"/>
            </a:br>
            <a:r>
              <a:rPr lang="en-SG" sz="4000" dirty="0"/>
              <a:t>Model Evaluation</a:t>
            </a:r>
          </a:p>
        </p:txBody>
      </p:sp>
      <p:sp>
        <p:nvSpPr>
          <p:cNvPr id="2" name="Text Placeholder 6">
            <a:extLst>
              <a:ext uri="{FF2B5EF4-FFF2-40B4-BE49-F238E27FC236}">
                <a16:creationId xmlns:a16="http://schemas.microsoft.com/office/drawing/2014/main" id="{FC67C077-92AF-4248-80AA-8ED7D0D9B281}"/>
              </a:ext>
            </a:extLst>
          </p:cNvPr>
          <p:cNvSpPr txBox="1">
            <a:spLocks/>
          </p:cNvSpPr>
          <p:nvPr/>
        </p:nvSpPr>
        <p:spPr>
          <a:xfrm>
            <a:off x="374790" y="4160669"/>
            <a:ext cx="11021967" cy="2315631"/>
          </a:xfrm>
          <a:prstGeom prst="rect">
            <a:avLst/>
          </a:prstGeom>
        </p:spPr>
        <p:txBody>
          <a:bodyPr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sz="1800" b="1" u="sng" dirty="0"/>
              <a:t>Logistic Regression with </a:t>
            </a:r>
            <a:r>
              <a:rPr lang="en-US" sz="1800" b="1" u="sng" dirty="0" err="1"/>
              <a:t>TfidfVectorizer</a:t>
            </a:r>
            <a:endParaRPr lang="en-US" sz="1800" b="1" dirty="0"/>
          </a:p>
          <a:p>
            <a:pPr>
              <a:spcBef>
                <a:spcPts val="0"/>
              </a:spcBef>
            </a:pPr>
            <a:r>
              <a:rPr lang="en-SG" sz="1800" dirty="0"/>
              <a:t>Comparable accuracy and F1 score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Balanced sensitivity and specificity</a:t>
            </a:r>
            <a:endParaRPr lang="en-US" sz="1800" i="1" dirty="0"/>
          </a:p>
        </p:txBody>
      </p:sp>
      <p:graphicFrame>
        <p:nvGraphicFramePr>
          <p:cNvPr id="4" name="Table 9">
            <a:extLst>
              <a:ext uri="{FF2B5EF4-FFF2-40B4-BE49-F238E27FC236}">
                <a16:creationId xmlns:a16="http://schemas.microsoft.com/office/drawing/2014/main" id="{AE9C5659-B9D0-4DCE-90BF-76079C9A14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7705698"/>
              </p:ext>
            </p:extLst>
          </p:nvPr>
        </p:nvGraphicFramePr>
        <p:xfrm>
          <a:off x="379369" y="2216316"/>
          <a:ext cx="11592000" cy="17526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464000">
                  <a:extLst>
                    <a:ext uri="{9D8B030D-6E8A-4147-A177-3AD203B41FA5}">
                      <a16:colId xmlns:a16="http://schemas.microsoft.com/office/drawing/2014/main" val="3273745841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3060646895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3035082752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1685480858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2174382866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1880360001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32355425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Model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Train Accuracy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Test Accuracy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Sensitivity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Specificity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Precision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F1 Score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112076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Logistic Regression with </a:t>
                      </a:r>
                      <a:r>
                        <a:rPr lang="en-SG" b="0" dirty="0" err="1"/>
                        <a:t>TfidfVectorizer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0.7955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0.8122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b="1" kern="1200" dirty="0">
                          <a:solidFill>
                            <a:srgbClr val="0000FF"/>
                          </a:solidFill>
                          <a:latin typeface="+mn-lt"/>
                          <a:ea typeface="+mn-ea"/>
                          <a:cs typeface="+mn-cs"/>
                        </a:rPr>
                        <a:t>0.8197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b="1" kern="1200" dirty="0">
                          <a:solidFill>
                            <a:srgbClr val="0000FF"/>
                          </a:solidFill>
                          <a:latin typeface="+mn-lt"/>
                          <a:ea typeface="+mn-ea"/>
                          <a:cs typeface="+mn-cs"/>
                        </a:rPr>
                        <a:t>0.8037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0.8264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0.8230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26451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Multinomial NB with </a:t>
                      </a:r>
                      <a:r>
                        <a:rPr lang="en-SG" b="0" dirty="0" err="1"/>
                        <a:t>TfidfVectorizer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0.7926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0.8144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0.8525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0.7710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0.8093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0.8303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37118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Support Vector Machine with </a:t>
                      </a:r>
                      <a:r>
                        <a:rPr lang="en-SG" b="0" dirty="0" err="1"/>
                        <a:t>TfidfVectorizer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0.8027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0.8188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0.8852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0.7430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0.7970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0.8388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76482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857880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1">
            <a:extLst>
              <a:ext uri="{FF2B5EF4-FFF2-40B4-BE49-F238E27FC236}">
                <a16:creationId xmlns:a16="http://schemas.microsoft.com/office/drawing/2014/main" id="{14140242-7514-49E1-9550-D21EFBEF9D6A}"/>
              </a:ext>
            </a:extLst>
          </p:cNvPr>
          <p:cNvSpPr txBox="1">
            <a:spLocks/>
          </p:cNvSpPr>
          <p:nvPr/>
        </p:nvSpPr>
        <p:spPr>
          <a:xfrm>
            <a:off x="224660" y="260324"/>
            <a:ext cx="11779986" cy="106260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spc="-150">
                <a:solidFill>
                  <a:schemeClr val="tx2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r>
              <a:rPr lang="en-US" sz="4000" dirty="0"/>
              <a:t>Review of Selected Model: </a:t>
            </a:r>
          </a:p>
          <a:p>
            <a:r>
              <a:rPr lang="en-US" sz="4000" dirty="0"/>
              <a:t>Logistic Regression with </a:t>
            </a:r>
            <a:r>
              <a:rPr lang="en-US" sz="4000" dirty="0" err="1"/>
              <a:t>TfidfVectorizer</a:t>
            </a:r>
            <a:endParaRPr lang="en-US" sz="4000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5FCF1BA9-7FC0-4428-8522-84944C4342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942" y="2556457"/>
            <a:ext cx="2971800" cy="2533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A4974A4-3872-4DCC-ABAF-98DC8039B21B}"/>
              </a:ext>
            </a:extLst>
          </p:cNvPr>
          <p:cNvSpPr txBox="1"/>
          <p:nvPr/>
        </p:nvSpPr>
        <p:spPr>
          <a:xfrm>
            <a:off x="2195119" y="2759762"/>
            <a:ext cx="92525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1100" b="1" dirty="0">
                <a:solidFill>
                  <a:srgbClr val="0000FF"/>
                </a:solidFill>
              </a:rPr>
              <a:t>False Positive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BC33919-C5F4-4609-9362-57EB80D3F622}"/>
              </a:ext>
            </a:extLst>
          </p:cNvPr>
          <p:cNvSpPr txBox="1"/>
          <p:nvPr/>
        </p:nvSpPr>
        <p:spPr>
          <a:xfrm>
            <a:off x="1119737" y="4264263"/>
            <a:ext cx="99578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1100" b="1" dirty="0">
                <a:solidFill>
                  <a:srgbClr val="FF0000"/>
                </a:solidFill>
              </a:rPr>
              <a:t>False Negative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6E41137-593D-49BE-BDF2-F185378D4B6A}"/>
              </a:ext>
            </a:extLst>
          </p:cNvPr>
          <p:cNvSpPr txBox="1"/>
          <p:nvPr/>
        </p:nvSpPr>
        <p:spPr>
          <a:xfrm>
            <a:off x="3973618" y="1597604"/>
            <a:ext cx="755466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b="1" u="sng" dirty="0">
                <a:solidFill>
                  <a:schemeClr val="tx2"/>
                </a:solidFill>
              </a:rPr>
              <a:t>False Positives </a:t>
            </a:r>
            <a:r>
              <a:rPr lang="en-SG" u="sng" dirty="0">
                <a:solidFill>
                  <a:schemeClr val="tx2"/>
                </a:solidFill>
              </a:rPr>
              <a:t>(bipolar cases misclassified as depression)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>
                <a:solidFill>
                  <a:schemeClr val="tx2"/>
                </a:solidFill>
              </a:rPr>
              <a:t>Short &amp; generic text</a:t>
            </a:r>
          </a:p>
          <a:p>
            <a:r>
              <a:rPr lang="en-SG" dirty="0">
                <a:solidFill>
                  <a:schemeClr val="tx2"/>
                </a:solidFill>
              </a:rPr>
              <a:t>	</a:t>
            </a:r>
            <a:r>
              <a:rPr lang="en-SG" sz="1600" i="1" dirty="0">
                <a:solidFill>
                  <a:schemeClr val="accent1"/>
                </a:solidFill>
              </a:rPr>
              <a:t>‘Except instead of powers I lose my mind…’</a:t>
            </a:r>
            <a:endParaRPr lang="en-SG" i="1" dirty="0">
              <a:solidFill>
                <a:schemeClr val="accent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>
                <a:solidFill>
                  <a:schemeClr val="tx2"/>
                </a:solidFill>
              </a:rPr>
              <a:t>Text that relate more to depression (i.e. may not be actual misclassification)</a:t>
            </a:r>
          </a:p>
          <a:p>
            <a:r>
              <a:rPr lang="en-SG" dirty="0">
                <a:solidFill>
                  <a:schemeClr val="tx2"/>
                </a:solidFill>
              </a:rPr>
              <a:t>	</a:t>
            </a:r>
            <a:r>
              <a:rPr lang="en-SG" sz="1600" i="1" dirty="0">
                <a:solidFill>
                  <a:schemeClr val="accent1"/>
                </a:solidFill>
              </a:rPr>
              <a:t>‘</a:t>
            </a:r>
            <a:r>
              <a:rPr lang="en-US" sz="1600" i="1" dirty="0">
                <a:solidFill>
                  <a:schemeClr val="accent1"/>
                </a:solidFill>
              </a:rPr>
              <a:t>I’m feeling really depressed </a:t>
            </a:r>
            <a:r>
              <a:rPr lang="en-US" sz="1600" i="1" dirty="0" err="1">
                <a:solidFill>
                  <a:schemeClr val="accent1"/>
                </a:solidFill>
              </a:rPr>
              <a:t>rn</a:t>
            </a:r>
            <a:r>
              <a:rPr lang="en-US" sz="1600" i="1" dirty="0">
                <a:solidFill>
                  <a:schemeClr val="accent1"/>
                </a:solidFill>
              </a:rPr>
              <a:t> but I can’t tell anyone...‘</a:t>
            </a:r>
            <a:endParaRPr lang="en-SG" i="1" dirty="0">
              <a:solidFill>
                <a:schemeClr val="accent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>
                <a:solidFill>
                  <a:schemeClr val="tx2"/>
                </a:solidFill>
              </a:rPr>
              <a:t>Text that talk about both bipolar and feeling depressed</a:t>
            </a:r>
          </a:p>
          <a:p>
            <a:r>
              <a:rPr lang="en-SG" dirty="0">
                <a:solidFill>
                  <a:schemeClr val="tx2"/>
                </a:solidFill>
              </a:rPr>
              <a:t>	</a:t>
            </a:r>
            <a:r>
              <a:rPr lang="en-SG" sz="1600" i="1" dirty="0">
                <a:solidFill>
                  <a:schemeClr val="accent1"/>
                </a:solidFill>
              </a:rPr>
              <a:t>‘</a:t>
            </a:r>
            <a:r>
              <a:rPr lang="en-US" sz="1600" i="1" dirty="0">
                <a:solidFill>
                  <a:schemeClr val="accent1"/>
                </a:solidFill>
              </a:rPr>
              <a:t>I am living in a third world country and unfortunately I have bipolar. 	Even though most of the time I am depressed I can act like I am "normal" 	around people.</a:t>
            </a:r>
            <a:endParaRPr lang="en-SG" i="1" dirty="0">
              <a:solidFill>
                <a:schemeClr val="accent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7665EC4-D210-42F4-A097-CD891FCD9C22}"/>
              </a:ext>
            </a:extLst>
          </p:cNvPr>
          <p:cNvSpPr txBox="1"/>
          <p:nvPr/>
        </p:nvSpPr>
        <p:spPr>
          <a:xfrm>
            <a:off x="4026715" y="4457360"/>
            <a:ext cx="7757935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b="1" u="sng" dirty="0">
                <a:solidFill>
                  <a:schemeClr val="tx2"/>
                </a:solidFill>
              </a:rPr>
              <a:t>False Negative </a:t>
            </a:r>
            <a:r>
              <a:rPr lang="en-SG" u="sng" dirty="0">
                <a:solidFill>
                  <a:schemeClr val="tx2"/>
                </a:solidFill>
              </a:rPr>
              <a:t>(depression cases misclassified as bipolar)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>
                <a:solidFill>
                  <a:schemeClr val="tx2"/>
                </a:solidFill>
              </a:rPr>
              <a:t>Short &amp; generic text</a:t>
            </a:r>
          </a:p>
          <a:p>
            <a:r>
              <a:rPr lang="en-SG" sz="1600" i="1" dirty="0">
                <a:solidFill>
                  <a:schemeClr val="tx2"/>
                </a:solidFill>
              </a:rPr>
              <a:t>	</a:t>
            </a:r>
            <a:r>
              <a:rPr lang="en-SG" sz="1600" i="1" dirty="0">
                <a:solidFill>
                  <a:schemeClr val="accent1"/>
                </a:solidFill>
              </a:rPr>
              <a:t>‘</a:t>
            </a:r>
            <a:r>
              <a:rPr lang="en-US" sz="1600" i="1" dirty="0">
                <a:solidFill>
                  <a:schemeClr val="accent1"/>
                </a:solidFill>
              </a:rPr>
              <a:t>I didn't wanted to talk with my brother because he and me like superheroes.’</a:t>
            </a:r>
            <a:endParaRPr lang="en-SG" sz="1600" i="1" dirty="0">
              <a:solidFill>
                <a:schemeClr val="accent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>
                <a:solidFill>
                  <a:schemeClr val="tx2"/>
                </a:solidFill>
              </a:rPr>
              <a:t>Text that talk about both depression and bipolar</a:t>
            </a:r>
          </a:p>
          <a:p>
            <a:r>
              <a:rPr lang="en-SG" dirty="0">
                <a:solidFill>
                  <a:schemeClr val="tx2"/>
                </a:solidFill>
              </a:rPr>
              <a:t>	</a:t>
            </a:r>
            <a:r>
              <a:rPr lang="en-SG" sz="1600" i="1" dirty="0">
                <a:solidFill>
                  <a:schemeClr val="accent1"/>
                </a:solidFill>
              </a:rPr>
              <a:t>‘</a:t>
            </a:r>
            <a:r>
              <a:rPr lang="en-US" sz="1600" i="1" dirty="0">
                <a:solidFill>
                  <a:schemeClr val="accent1"/>
                </a:solidFill>
              </a:rPr>
              <a:t>I received a new diagnosis from my second psychiatrist. It turned out I was on 	the bipolar spectrum, but I was so barely on it that no one noticed. My 	depressive symptoms were so aggressive, and my hypomania (if you could even 	call it that) just looked like I was very productive…’</a:t>
            </a:r>
            <a:endParaRPr lang="en-SG" i="1" dirty="0">
              <a:solidFill>
                <a:schemeClr val="accent1"/>
              </a:solidFill>
            </a:endParaRPr>
          </a:p>
        </p:txBody>
      </p:sp>
      <p:pic>
        <p:nvPicPr>
          <p:cNvPr id="4108" name="Picture 12" descr="Curved Doodle Arrow Vector | Arrow doodle, Curved arrow, Arrow">
            <a:extLst>
              <a:ext uri="{FF2B5EF4-FFF2-40B4-BE49-F238E27FC236}">
                <a16:creationId xmlns:a16="http://schemas.microsoft.com/office/drawing/2014/main" id="{E9C791AD-717F-472C-B22E-5BAAA35F11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5409330" flipH="1">
            <a:off x="2716678" y="1669795"/>
            <a:ext cx="1311795" cy="1161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Curved Doodle Arrow Vector | Arrow doodle, Curved arrow, Arrow">
            <a:extLst>
              <a:ext uri="{FF2B5EF4-FFF2-40B4-BE49-F238E27FC236}">
                <a16:creationId xmlns:a16="http://schemas.microsoft.com/office/drawing/2014/main" id="{FE459599-5101-4684-ACCA-F5CF9C8AA5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 flipH="1" flipV="1">
            <a:off x="2187618" y="4009812"/>
            <a:ext cx="1350665" cy="1753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84170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1">
            <a:extLst>
              <a:ext uri="{FF2B5EF4-FFF2-40B4-BE49-F238E27FC236}">
                <a16:creationId xmlns:a16="http://schemas.microsoft.com/office/drawing/2014/main" id="{14140242-7514-49E1-9550-D21EFBEF9D6A}"/>
              </a:ext>
            </a:extLst>
          </p:cNvPr>
          <p:cNvSpPr txBox="1">
            <a:spLocks/>
          </p:cNvSpPr>
          <p:nvPr/>
        </p:nvSpPr>
        <p:spPr>
          <a:xfrm>
            <a:off x="224660" y="260324"/>
            <a:ext cx="11779986" cy="106260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spc="-150">
                <a:solidFill>
                  <a:schemeClr val="tx2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r>
              <a:rPr lang="en-US" sz="4000" dirty="0"/>
              <a:t>Review of Selected Model: </a:t>
            </a:r>
          </a:p>
          <a:p>
            <a:r>
              <a:rPr lang="en-US" sz="4000" dirty="0"/>
              <a:t>Logistic Regression with </a:t>
            </a:r>
            <a:r>
              <a:rPr lang="en-US" sz="4000" dirty="0" err="1"/>
              <a:t>TfidfVectorizer</a:t>
            </a:r>
            <a:endParaRPr lang="en-US" sz="4000" dirty="0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DDC902C6-7310-4DC7-A1E3-B6A8E24F60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53" y="2131418"/>
            <a:ext cx="6096000" cy="3235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>
            <a:extLst>
              <a:ext uri="{FF2B5EF4-FFF2-40B4-BE49-F238E27FC236}">
                <a16:creationId xmlns:a16="http://schemas.microsoft.com/office/drawing/2014/main" id="{213831AD-0DC9-452D-B5A9-B0CA44E44D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4653" y="2131417"/>
            <a:ext cx="6090314" cy="3235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66938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1">
            <a:extLst>
              <a:ext uri="{FF2B5EF4-FFF2-40B4-BE49-F238E27FC236}">
                <a16:creationId xmlns:a16="http://schemas.microsoft.com/office/drawing/2014/main" id="{14140242-7514-49E1-9550-D21EFBEF9D6A}"/>
              </a:ext>
            </a:extLst>
          </p:cNvPr>
          <p:cNvSpPr txBox="1">
            <a:spLocks/>
          </p:cNvSpPr>
          <p:nvPr/>
        </p:nvSpPr>
        <p:spPr>
          <a:xfrm>
            <a:off x="224660" y="260324"/>
            <a:ext cx="11779986" cy="106260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spc="-150">
                <a:solidFill>
                  <a:schemeClr val="tx2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r>
              <a:rPr lang="en-US" sz="4000" dirty="0"/>
              <a:t>Bonus: Vander Sentiment Analyzer for Content Marketing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54A6E25-98B0-4179-A719-8AAD2D641E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4995" y="2164235"/>
            <a:ext cx="8911739" cy="4553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Placeholder 6">
            <a:extLst>
              <a:ext uri="{FF2B5EF4-FFF2-40B4-BE49-F238E27FC236}">
                <a16:creationId xmlns:a16="http://schemas.microsoft.com/office/drawing/2014/main" id="{1E41B625-2A1B-4315-9B7A-D5A2AD83C73E}"/>
              </a:ext>
            </a:extLst>
          </p:cNvPr>
          <p:cNvSpPr txBox="1">
            <a:spLocks/>
          </p:cNvSpPr>
          <p:nvPr/>
        </p:nvSpPr>
        <p:spPr>
          <a:xfrm>
            <a:off x="207010" y="946610"/>
            <a:ext cx="11760330" cy="1593942"/>
          </a:xfrm>
          <a:prstGeom prst="rect">
            <a:avLst/>
          </a:prstGeom>
        </p:spPr>
        <p:txBody>
          <a:bodyPr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1800" dirty="0"/>
              <a:t>Understand the sentiment of depression and bipolar patients in their reddit posts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See if it is possible to identify posts with positive sentiment to generate similarly positive content for patient support.</a:t>
            </a:r>
          </a:p>
          <a:p>
            <a:pPr>
              <a:spcBef>
                <a:spcPts val="0"/>
              </a:spcBef>
            </a:pPr>
            <a:endParaRPr lang="en-US" sz="1800" dirty="0"/>
          </a:p>
          <a:p>
            <a:pPr>
              <a:spcBef>
                <a:spcPts val="0"/>
              </a:spcBef>
            </a:pPr>
            <a:r>
              <a:rPr lang="en-US" sz="1800" dirty="0"/>
              <a:t>Vader Sentiment Analyzer gives us Polarity scores: Positive score, negative score, neutral score, and compound score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59415BC-7CD0-4990-A8E4-554FB8681B07}"/>
              </a:ext>
            </a:extLst>
          </p:cNvPr>
          <p:cNvSpPr/>
          <p:nvPr/>
        </p:nvSpPr>
        <p:spPr>
          <a:xfrm>
            <a:off x="2239861" y="2801922"/>
            <a:ext cx="8196044" cy="494951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6673690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1">
            <a:extLst>
              <a:ext uri="{FF2B5EF4-FFF2-40B4-BE49-F238E27FC236}">
                <a16:creationId xmlns:a16="http://schemas.microsoft.com/office/drawing/2014/main" id="{14140242-7514-49E1-9550-D21EFBEF9D6A}"/>
              </a:ext>
            </a:extLst>
          </p:cNvPr>
          <p:cNvSpPr txBox="1">
            <a:spLocks/>
          </p:cNvSpPr>
          <p:nvPr/>
        </p:nvSpPr>
        <p:spPr>
          <a:xfrm>
            <a:off x="224660" y="260324"/>
            <a:ext cx="11779986" cy="106260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spc="-150">
                <a:solidFill>
                  <a:schemeClr val="tx2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r>
              <a:rPr lang="en-US" sz="4000" dirty="0"/>
              <a:t>Top Positive Posts for Depression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1286BA-0681-45BC-A2C0-B7FA049980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2894" y="2835745"/>
            <a:ext cx="8379489" cy="3969232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5D371FC-3C37-4B08-AC32-48069B69DC63}"/>
              </a:ext>
            </a:extLst>
          </p:cNvPr>
          <p:cNvCxnSpPr/>
          <p:nvPr/>
        </p:nvCxnSpPr>
        <p:spPr>
          <a:xfrm>
            <a:off x="4337482" y="4731391"/>
            <a:ext cx="237600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8D4F612-EC3E-4A15-89A1-C290B8E48667}"/>
              </a:ext>
            </a:extLst>
          </p:cNvPr>
          <p:cNvCxnSpPr/>
          <p:nvPr/>
        </p:nvCxnSpPr>
        <p:spPr>
          <a:xfrm>
            <a:off x="7392099" y="4731391"/>
            <a:ext cx="176400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FAAD0869-B749-4BCC-A7F6-74E11988C9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8430" y="994730"/>
            <a:ext cx="4304209" cy="1723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8214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B11BAC48-F4C4-46FB-96DC-423C381AC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626" y="3727361"/>
            <a:ext cx="2657979" cy="1025525"/>
          </a:xfrm>
        </p:spPr>
        <p:txBody>
          <a:bodyPr/>
          <a:lstStyle/>
          <a:p>
            <a:r>
              <a:rPr lang="en-US" dirty="0"/>
              <a:t>Agenda 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0391FA66-BCDC-4C12-B812-A0DEE14539E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155313" y="460260"/>
            <a:ext cx="4294206" cy="755650"/>
          </a:xfrm>
        </p:spPr>
        <p:txBody>
          <a:bodyPr>
            <a:normAutofit/>
          </a:bodyPr>
          <a:lstStyle/>
          <a:p>
            <a:r>
              <a:rPr lang="en-US" sz="2400" dirty="0"/>
              <a:t>Problem Statement</a:t>
            </a:r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ADE35233-6DEE-4B97-AFFB-06DE78443B4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155313" y="1536705"/>
            <a:ext cx="4294206" cy="755650"/>
          </a:xfrm>
        </p:spPr>
        <p:txBody>
          <a:bodyPr>
            <a:normAutofit/>
          </a:bodyPr>
          <a:lstStyle/>
          <a:p>
            <a:r>
              <a:rPr lang="en-US" sz="2400" dirty="0"/>
              <a:t>Data Collection &amp; Data Cleaning</a:t>
            </a:r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187271B6-523F-4DCD-A006-84BF4C0C784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55313" y="2613150"/>
            <a:ext cx="4294206" cy="755650"/>
          </a:xfrm>
        </p:spPr>
        <p:txBody>
          <a:bodyPr>
            <a:normAutofit/>
          </a:bodyPr>
          <a:lstStyle/>
          <a:p>
            <a:r>
              <a:rPr lang="en-US" sz="2400" dirty="0"/>
              <a:t>Preprocessing &amp; EDA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F23411C8-1DB7-46A1-A6DC-41EACD30ED5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155313" y="3689595"/>
            <a:ext cx="4294206" cy="755650"/>
          </a:xfrm>
        </p:spPr>
        <p:txBody>
          <a:bodyPr>
            <a:normAutofit/>
          </a:bodyPr>
          <a:lstStyle/>
          <a:p>
            <a:r>
              <a:rPr lang="en-US" sz="2400" dirty="0"/>
              <a:t>Modelling &amp; Model Evaluation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7B21F6A-5FD9-417C-9575-4DBC3185FD8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155313" y="4766040"/>
            <a:ext cx="4294206" cy="755650"/>
          </a:xfrm>
        </p:spPr>
        <p:txBody>
          <a:bodyPr>
            <a:normAutofit/>
          </a:bodyPr>
          <a:lstStyle/>
          <a:p>
            <a:r>
              <a:rPr lang="en-US" sz="2400" dirty="0"/>
              <a:t>Review of Selected Model</a:t>
            </a:r>
          </a:p>
        </p:txBody>
      </p:sp>
      <p:pic>
        <p:nvPicPr>
          <p:cNvPr id="12" name="Picture Placeholder 11" title="Decorative"/>
          <p:cNvPicPr>
            <a:picLocks noGrp="1" noChangeAspect="1"/>
          </p:cNvPicPr>
          <p:nvPr>
            <p:ph type="pic" sz="quarter" idx="12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flipH="1">
            <a:off x="8634413" y="812800"/>
            <a:ext cx="3557587" cy="5232400"/>
          </a:xfrm>
        </p:spPr>
      </p:pic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2BFFD8F0-6E33-4ACC-B7D6-1097DB0BD196}"/>
              </a:ext>
            </a:extLst>
          </p:cNvPr>
          <p:cNvSpPr txBox="1">
            <a:spLocks/>
          </p:cNvSpPr>
          <p:nvPr/>
        </p:nvSpPr>
        <p:spPr>
          <a:xfrm>
            <a:off x="4194462" y="5842485"/>
            <a:ext cx="4294206" cy="755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/>
              <a:t>Conclusion &amp; Recommendations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301155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77946A2-8DCE-4047-9CAE-38128B4BAF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1800" dirty="0"/>
              <a:t>While Support Vector Machine and Multinomial NB with </a:t>
            </a:r>
            <a:r>
              <a:rPr lang="en-US" sz="1800" dirty="0" err="1"/>
              <a:t>TfidfVectorizer</a:t>
            </a:r>
            <a:r>
              <a:rPr lang="en-US" sz="1800" dirty="0"/>
              <a:t> are best in terms of accuracy, they perform relatively poorly in specificity.</a:t>
            </a:r>
          </a:p>
          <a:p>
            <a:r>
              <a:rPr lang="en-US" sz="1800" b="1" dirty="0"/>
              <a:t>Logistic Regression model with </a:t>
            </a:r>
            <a:r>
              <a:rPr lang="en-US" sz="1800" b="1" dirty="0" err="1"/>
              <a:t>TfidfVectorizer</a:t>
            </a:r>
            <a:r>
              <a:rPr lang="en-US" sz="1800" b="1" dirty="0"/>
              <a:t> </a:t>
            </a:r>
            <a:r>
              <a:rPr lang="en-US" sz="1800" dirty="0"/>
              <a:t>is recommended as it has </a:t>
            </a:r>
            <a:r>
              <a:rPr lang="en-US" sz="1800" b="1" dirty="0"/>
              <a:t>comparable accuracy </a:t>
            </a:r>
            <a:r>
              <a:rPr lang="en-US" sz="1800" dirty="0"/>
              <a:t>with the SVM and Multinomial NB models, but is more </a:t>
            </a:r>
            <a:r>
              <a:rPr lang="en-US" sz="1800" b="1" dirty="0"/>
              <a:t>balanced in sensitivity and specificity</a:t>
            </a:r>
            <a:r>
              <a:rPr lang="en-US" sz="1800" dirty="0"/>
              <a:t>, so as to ensure </a:t>
            </a:r>
            <a:r>
              <a:rPr lang="en-US" sz="1800" b="1" dirty="0"/>
              <a:t>good patient experience </a:t>
            </a:r>
            <a:r>
              <a:rPr lang="en-US" sz="1800" dirty="0"/>
              <a:t>for both depression and bipolar patients. 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3BE52921-898C-4569-9D8A-F1C5E0ABE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Conclusion &amp; Recommendations</a:t>
            </a:r>
          </a:p>
        </p:txBody>
      </p:sp>
      <p:pic>
        <p:nvPicPr>
          <p:cNvPr id="7" name="Picture Placeholder 6" title="Decorative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pic>
        <p:nvPicPr>
          <p:cNvPr id="9" name="Picture Placeholder 8" title="Decorative"/>
          <p:cNvPicPr>
            <a:picLocks noGrp="1" noChangeAspect="1"/>
          </p:cNvPicPr>
          <p:nvPr>
            <p:ph type="pic" sz="quarter" idx="12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445395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77946A2-8DCE-4047-9CAE-38128B4BAF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1800" dirty="0"/>
              <a:t>This project focus on helping a </a:t>
            </a:r>
            <a:r>
              <a:rPr lang="en-US" sz="1800" b="1" i="1" dirty="0"/>
              <a:t>mental health organization’s </a:t>
            </a:r>
            <a:r>
              <a:rPr lang="en-US" sz="1800" dirty="0"/>
              <a:t>to better manage its </a:t>
            </a:r>
            <a:r>
              <a:rPr lang="en-US" sz="1800" b="1" i="1" dirty="0"/>
              <a:t>patient support </a:t>
            </a:r>
            <a:r>
              <a:rPr lang="en-US" sz="1800" dirty="0"/>
              <a:t>service when handling incoming text messages from patients via social media </a:t>
            </a:r>
            <a:r>
              <a:rPr lang="en-US" sz="1800" dirty="0" err="1"/>
              <a:t>messagers</a:t>
            </a:r>
            <a:r>
              <a:rPr lang="en-US" sz="1800" dirty="0"/>
              <a:t> or chatbots.</a:t>
            </a:r>
          </a:p>
          <a:p>
            <a:r>
              <a:rPr lang="en-US" sz="1800" dirty="0"/>
              <a:t>A </a:t>
            </a:r>
            <a:r>
              <a:rPr lang="en-US" sz="1800" b="1" i="1" dirty="0"/>
              <a:t>text classifier </a:t>
            </a:r>
            <a:r>
              <a:rPr lang="en-US" sz="1800" dirty="0"/>
              <a:t>will be built to classify text messages on </a:t>
            </a:r>
            <a:r>
              <a:rPr lang="en-US" sz="1800" b="1" i="1" dirty="0"/>
              <a:t>depression</a:t>
            </a:r>
            <a:r>
              <a:rPr lang="en-US" sz="1800" i="1" dirty="0"/>
              <a:t> </a:t>
            </a:r>
            <a:r>
              <a:rPr lang="en-US" sz="1800" dirty="0"/>
              <a:t>and </a:t>
            </a:r>
            <a:r>
              <a:rPr lang="en-US" sz="1800" b="1" i="1" dirty="0"/>
              <a:t>bipolar disorder</a:t>
            </a:r>
            <a:r>
              <a:rPr lang="en-US" sz="1800" dirty="0"/>
              <a:t>. By classifying the text messages by the conditions, they can be directed to the right specialists for appropriate care and treatment.</a:t>
            </a:r>
          </a:p>
          <a:p>
            <a:r>
              <a:rPr lang="en-US" sz="1800" dirty="0"/>
              <a:t>An accurate text classifier can help to improve patients' experience and productivity.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3BE52921-898C-4569-9D8A-F1C5E0ABE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Problem Statement</a:t>
            </a:r>
          </a:p>
        </p:txBody>
      </p:sp>
      <p:pic>
        <p:nvPicPr>
          <p:cNvPr id="7" name="Picture Placeholder 6" title="Decorative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pic>
        <p:nvPicPr>
          <p:cNvPr id="9" name="Picture Placeholder 8" title="Decorative"/>
          <p:cNvPicPr>
            <a:picLocks noGrp="1" noChangeAspect="1"/>
          </p:cNvPicPr>
          <p:nvPr>
            <p:ph type="pic" sz="quarter" idx="12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299176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1">
            <a:extLst>
              <a:ext uri="{FF2B5EF4-FFF2-40B4-BE49-F238E27FC236}">
                <a16:creationId xmlns:a16="http://schemas.microsoft.com/office/drawing/2014/main" id="{14140242-7514-49E1-9550-D21EFBEF9D6A}"/>
              </a:ext>
            </a:extLst>
          </p:cNvPr>
          <p:cNvSpPr txBox="1">
            <a:spLocks/>
          </p:cNvSpPr>
          <p:nvPr/>
        </p:nvSpPr>
        <p:spPr>
          <a:xfrm>
            <a:off x="224660" y="604273"/>
            <a:ext cx="7978227" cy="106260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spc="-150">
                <a:solidFill>
                  <a:schemeClr val="tx2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r>
              <a:rPr lang="en-US" sz="4000" dirty="0"/>
              <a:t>Problem Statement</a:t>
            </a:r>
          </a:p>
          <a:p>
            <a:endParaRPr lang="en-US" sz="3200" b="0" i="1" dirty="0"/>
          </a:p>
          <a:p>
            <a:r>
              <a:rPr lang="en-US" sz="3200" b="0" i="1" dirty="0"/>
              <a:t>Current situation</a:t>
            </a:r>
          </a:p>
        </p:txBody>
      </p:sp>
      <p:pic>
        <p:nvPicPr>
          <p:cNvPr id="1036" name="Picture 12" descr="Depression woman sit on the floor Royalty Free Vector Image">
            <a:extLst>
              <a:ext uri="{FF2B5EF4-FFF2-40B4-BE49-F238E27FC236}">
                <a16:creationId xmlns:a16="http://schemas.microsoft.com/office/drawing/2014/main" id="{C094DF35-2131-44F1-9B81-D78213232E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778"/>
          <a:stretch/>
        </p:blipFill>
        <p:spPr bwMode="auto">
          <a:xfrm>
            <a:off x="613813" y="2841969"/>
            <a:ext cx="1696865" cy="1690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266BE0C-F30C-4400-9FB8-74E748316884}"/>
              </a:ext>
            </a:extLst>
          </p:cNvPr>
          <p:cNvSpPr txBox="1"/>
          <p:nvPr/>
        </p:nvSpPr>
        <p:spPr>
          <a:xfrm>
            <a:off x="713064" y="4644708"/>
            <a:ext cx="14945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b="1" dirty="0"/>
              <a:t>Patient</a:t>
            </a:r>
          </a:p>
          <a:p>
            <a:pPr algn="ctr"/>
            <a:r>
              <a:rPr lang="en-SG" dirty="0"/>
              <a:t>(</a:t>
            </a:r>
            <a:r>
              <a:rPr lang="en-SG" b="1" dirty="0"/>
              <a:t>Depression</a:t>
            </a:r>
            <a:r>
              <a:rPr lang="en-SG" dirty="0"/>
              <a:t> or </a:t>
            </a:r>
            <a:r>
              <a:rPr lang="en-SG" b="1" dirty="0"/>
              <a:t>Bipolar Disorder</a:t>
            </a:r>
            <a:r>
              <a:rPr lang="en-SG" dirty="0"/>
              <a:t>)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893B403-D8D6-4631-AC21-90841F595F01}"/>
              </a:ext>
            </a:extLst>
          </p:cNvPr>
          <p:cNvGrpSpPr/>
          <p:nvPr/>
        </p:nvGrpSpPr>
        <p:grpSpPr>
          <a:xfrm>
            <a:off x="2455964" y="2045862"/>
            <a:ext cx="2669709" cy="4550522"/>
            <a:chOff x="2455964" y="2045862"/>
            <a:chExt cx="2669709" cy="4550522"/>
          </a:xfrm>
        </p:grpSpPr>
        <p:pic>
          <p:nvPicPr>
            <p:cNvPr id="3" name="Picture 4" descr="Robot icon. bot sign design. chatbot symbol concept. voice support service  bot. online support bot. vector stock illustration. | Premium Vector">
              <a:extLst>
                <a:ext uri="{FF2B5EF4-FFF2-40B4-BE49-F238E27FC236}">
                  <a16:creationId xmlns:a16="http://schemas.microsoft.com/office/drawing/2014/main" id="{AA89E41F-83E1-425A-953D-0BCD580A75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03639" y="4199653"/>
              <a:ext cx="1628775" cy="16287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 descr="Facebook Messenger (for Android) Review | PCMag">
              <a:extLst>
                <a:ext uri="{FF2B5EF4-FFF2-40B4-BE49-F238E27FC236}">
                  <a16:creationId xmlns:a16="http://schemas.microsoft.com/office/drawing/2014/main" id="{AA1481D4-D6CF-42C7-8069-9F70C330ED9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03639" y="2045862"/>
              <a:ext cx="1628775" cy="9166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4" name="Picture 10" descr="WhatsApp Pay gets Request Money feature on Android: How to use it - The  Financial Express">
              <a:extLst>
                <a:ext uri="{FF2B5EF4-FFF2-40B4-BE49-F238E27FC236}">
                  <a16:creationId xmlns:a16="http://schemas.microsoft.com/office/drawing/2014/main" id="{71D67D4A-BCD1-4C5E-846B-75AA7DA0A39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03638" y="3220957"/>
              <a:ext cx="1628775" cy="10858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Arrow: Right 6">
              <a:extLst>
                <a:ext uri="{FF2B5EF4-FFF2-40B4-BE49-F238E27FC236}">
                  <a16:creationId xmlns:a16="http://schemas.microsoft.com/office/drawing/2014/main" id="{5A3F6267-84F6-4B95-B153-C7F2A526ADAF}"/>
                </a:ext>
              </a:extLst>
            </p:cNvPr>
            <p:cNvSpPr/>
            <p:nvPr/>
          </p:nvSpPr>
          <p:spPr>
            <a:xfrm>
              <a:off x="2455964" y="3549573"/>
              <a:ext cx="447675" cy="390525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22E0616-F44B-4F0F-B7DC-CA9BF88D7763}"/>
                </a:ext>
              </a:extLst>
            </p:cNvPr>
            <p:cNvSpPr txBox="1"/>
            <p:nvPr/>
          </p:nvSpPr>
          <p:spPr>
            <a:xfrm>
              <a:off x="2455964" y="5673054"/>
              <a:ext cx="2669709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SG" b="1" dirty="0"/>
                <a:t>Patient message mental health organisation for support</a:t>
              </a:r>
              <a:endParaRPr lang="en-SG" dirty="0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4987B78-EB35-4144-8A9C-D0469FAF82C8}"/>
              </a:ext>
            </a:extLst>
          </p:cNvPr>
          <p:cNvGrpSpPr/>
          <p:nvPr/>
        </p:nvGrpSpPr>
        <p:grpSpPr>
          <a:xfrm>
            <a:off x="8849632" y="873485"/>
            <a:ext cx="3277773" cy="5389279"/>
            <a:chOff x="8849632" y="873485"/>
            <a:chExt cx="3277773" cy="5389279"/>
          </a:xfrm>
        </p:grpSpPr>
        <p:pic>
          <p:nvPicPr>
            <p:cNvPr id="1040" name="Picture 16" descr="Online Counseling - Thrive Wellbeing Centre | Dubai UAE">
              <a:extLst>
                <a:ext uri="{FF2B5EF4-FFF2-40B4-BE49-F238E27FC236}">
                  <a16:creationId xmlns:a16="http://schemas.microsoft.com/office/drawing/2014/main" id="{288A9F97-7749-4828-8D8E-0B7B62E29D2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60778" y="873485"/>
              <a:ext cx="2676088" cy="26760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42" name="Picture 18" descr="How Much Does Online Therapy Cost? - PlushCare">
              <a:extLst>
                <a:ext uri="{FF2B5EF4-FFF2-40B4-BE49-F238E27FC236}">
                  <a16:creationId xmlns:a16="http://schemas.microsoft.com/office/drawing/2014/main" id="{161525E0-06B6-4419-9C19-D1F8EAF5605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60778" y="3940098"/>
              <a:ext cx="2966627" cy="20238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Arrow: Right 8">
              <a:extLst>
                <a:ext uri="{FF2B5EF4-FFF2-40B4-BE49-F238E27FC236}">
                  <a16:creationId xmlns:a16="http://schemas.microsoft.com/office/drawing/2014/main" id="{92747A74-460D-4B25-87F8-CB51501527C1}"/>
                </a:ext>
              </a:extLst>
            </p:cNvPr>
            <p:cNvSpPr/>
            <p:nvPr/>
          </p:nvSpPr>
          <p:spPr>
            <a:xfrm rot="19824787">
              <a:off x="8849632" y="2589260"/>
              <a:ext cx="447675" cy="390525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10" name="Arrow: Right 9">
              <a:extLst>
                <a:ext uri="{FF2B5EF4-FFF2-40B4-BE49-F238E27FC236}">
                  <a16:creationId xmlns:a16="http://schemas.microsoft.com/office/drawing/2014/main" id="{3AE22860-C216-4947-B667-D2E22C02F3B3}"/>
                </a:ext>
              </a:extLst>
            </p:cNvPr>
            <p:cNvSpPr/>
            <p:nvPr/>
          </p:nvSpPr>
          <p:spPr>
            <a:xfrm rot="1869500">
              <a:off x="8851149" y="4376208"/>
              <a:ext cx="447675" cy="390525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405CA7F-68BA-4E41-8143-36CADDB7641C}"/>
                </a:ext>
              </a:extLst>
            </p:cNvPr>
            <p:cNvSpPr txBox="1"/>
            <p:nvPr/>
          </p:nvSpPr>
          <p:spPr>
            <a:xfrm>
              <a:off x="9225880" y="3324837"/>
              <a:ext cx="26697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SG" b="1" dirty="0"/>
                <a:t>Depression patient support</a:t>
              </a:r>
              <a:endParaRPr lang="en-SG" dirty="0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A8451A6-2C5E-4CA3-A46F-A23947D844D4}"/>
                </a:ext>
              </a:extLst>
            </p:cNvPr>
            <p:cNvSpPr txBox="1"/>
            <p:nvPr/>
          </p:nvSpPr>
          <p:spPr>
            <a:xfrm>
              <a:off x="9309236" y="5893432"/>
              <a:ext cx="26697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SG" b="1" dirty="0"/>
                <a:t>Bipolar patient support</a:t>
              </a:r>
              <a:endParaRPr lang="en-SG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ADE504DC-4860-43B3-8E46-B18858E261C5}"/>
              </a:ext>
            </a:extLst>
          </p:cNvPr>
          <p:cNvGrpSpPr/>
          <p:nvPr/>
        </p:nvGrpSpPr>
        <p:grpSpPr>
          <a:xfrm>
            <a:off x="4328702" y="2570878"/>
            <a:ext cx="4197131" cy="3102176"/>
            <a:chOff x="4328702" y="2570878"/>
            <a:chExt cx="4197131" cy="3102176"/>
          </a:xfrm>
        </p:grpSpPr>
        <p:pic>
          <p:nvPicPr>
            <p:cNvPr id="2" name="Picture 2" descr="8 Best Customer Service Practices Every Company Should Adopt | CommBox  (BumpYard)">
              <a:extLst>
                <a:ext uri="{FF2B5EF4-FFF2-40B4-BE49-F238E27FC236}">
                  <a16:creationId xmlns:a16="http://schemas.microsoft.com/office/drawing/2014/main" id="{4A0A239D-573B-4542-A44E-7E7C84D149B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67414" y="2570878"/>
              <a:ext cx="3558419" cy="20850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4B9E9EA-5B28-4E77-85CA-C093FC0CF51C}"/>
                </a:ext>
              </a:extLst>
            </p:cNvPr>
            <p:cNvSpPr txBox="1"/>
            <p:nvPr/>
          </p:nvSpPr>
          <p:spPr>
            <a:xfrm>
              <a:off x="5470925" y="4749724"/>
              <a:ext cx="2669709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SG" b="1" dirty="0"/>
                <a:t>Patient support unit channel patient to the right team for follow up</a:t>
              </a:r>
              <a:endParaRPr lang="en-SG" dirty="0"/>
            </a:p>
          </p:txBody>
        </p:sp>
        <p:sp>
          <p:nvSpPr>
            <p:cNvPr id="8" name="Arrow: Right 7">
              <a:extLst>
                <a:ext uri="{FF2B5EF4-FFF2-40B4-BE49-F238E27FC236}">
                  <a16:creationId xmlns:a16="http://schemas.microsoft.com/office/drawing/2014/main" id="{B2B731D7-31E0-423D-9B50-5442460BD35B}"/>
                </a:ext>
              </a:extLst>
            </p:cNvPr>
            <p:cNvSpPr/>
            <p:nvPr/>
          </p:nvSpPr>
          <p:spPr>
            <a:xfrm>
              <a:off x="4328702" y="3568619"/>
              <a:ext cx="447675" cy="390525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</p:spTree>
    <p:extLst>
      <p:ext uri="{BB962C8B-B14F-4D97-AF65-F5344CB8AC3E}">
        <p14:creationId xmlns:p14="http://schemas.microsoft.com/office/powerpoint/2010/main" val="1454061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1">
            <a:extLst>
              <a:ext uri="{FF2B5EF4-FFF2-40B4-BE49-F238E27FC236}">
                <a16:creationId xmlns:a16="http://schemas.microsoft.com/office/drawing/2014/main" id="{14140242-7514-49E1-9550-D21EFBEF9D6A}"/>
              </a:ext>
            </a:extLst>
          </p:cNvPr>
          <p:cNvSpPr txBox="1">
            <a:spLocks/>
          </p:cNvSpPr>
          <p:nvPr/>
        </p:nvSpPr>
        <p:spPr>
          <a:xfrm>
            <a:off x="224660" y="604273"/>
            <a:ext cx="7978227" cy="106260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spc="-150">
                <a:solidFill>
                  <a:schemeClr val="tx2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r>
              <a:rPr lang="en-US" sz="4000" dirty="0"/>
              <a:t>Problem Statement</a:t>
            </a:r>
          </a:p>
          <a:p>
            <a:endParaRPr lang="en-US" sz="3200" b="0" i="1" dirty="0"/>
          </a:p>
          <a:p>
            <a:r>
              <a:rPr lang="en-US" sz="3200" b="0" i="1" dirty="0"/>
              <a:t>Desired outcome</a:t>
            </a:r>
          </a:p>
        </p:txBody>
      </p:sp>
      <p:pic>
        <p:nvPicPr>
          <p:cNvPr id="3" name="Picture 4" descr="Robot icon. bot sign design. chatbot symbol concept. voice support service  bot. online support bot. vector stock illustration. | Premium Vector">
            <a:extLst>
              <a:ext uri="{FF2B5EF4-FFF2-40B4-BE49-F238E27FC236}">
                <a16:creationId xmlns:a16="http://schemas.microsoft.com/office/drawing/2014/main" id="{AA89E41F-83E1-425A-953D-0BCD580A75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3639" y="4199653"/>
            <a:ext cx="1628775" cy="162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acebook Messenger (for Android) Review | PCMag">
            <a:extLst>
              <a:ext uri="{FF2B5EF4-FFF2-40B4-BE49-F238E27FC236}">
                <a16:creationId xmlns:a16="http://schemas.microsoft.com/office/drawing/2014/main" id="{AA1481D4-D6CF-42C7-8069-9F70C330ED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3639" y="2045862"/>
            <a:ext cx="1628775" cy="916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WhatsApp Pay gets Request Money feature on Android: How to use it - The  Financial Express">
            <a:extLst>
              <a:ext uri="{FF2B5EF4-FFF2-40B4-BE49-F238E27FC236}">
                <a16:creationId xmlns:a16="http://schemas.microsoft.com/office/drawing/2014/main" id="{71D67D4A-BCD1-4C5E-846B-75AA7DA0A3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3638" y="3220957"/>
            <a:ext cx="1628775" cy="1085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Depression woman sit on the floor Royalty Free Vector Image">
            <a:extLst>
              <a:ext uri="{FF2B5EF4-FFF2-40B4-BE49-F238E27FC236}">
                <a16:creationId xmlns:a16="http://schemas.microsoft.com/office/drawing/2014/main" id="{C094DF35-2131-44F1-9B81-D78213232E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778"/>
          <a:stretch/>
        </p:blipFill>
        <p:spPr bwMode="auto">
          <a:xfrm>
            <a:off x="613813" y="2841969"/>
            <a:ext cx="1696865" cy="1690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5A3F6267-84F6-4B95-B153-C7F2A526ADAF}"/>
              </a:ext>
            </a:extLst>
          </p:cNvPr>
          <p:cNvSpPr/>
          <p:nvPr/>
        </p:nvSpPr>
        <p:spPr>
          <a:xfrm>
            <a:off x="2455964" y="3549573"/>
            <a:ext cx="447675" cy="390525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B2B731D7-31E0-423D-9B50-5442460BD35B}"/>
              </a:ext>
            </a:extLst>
          </p:cNvPr>
          <p:cNvSpPr/>
          <p:nvPr/>
        </p:nvSpPr>
        <p:spPr>
          <a:xfrm>
            <a:off x="4328702" y="3568619"/>
            <a:ext cx="447675" cy="390525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1040" name="Picture 16" descr="Online Counseling - Thrive Wellbeing Centre | Dubai UAE">
            <a:extLst>
              <a:ext uri="{FF2B5EF4-FFF2-40B4-BE49-F238E27FC236}">
                <a16:creationId xmlns:a16="http://schemas.microsoft.com/office/drawing/2014/main" id="{288A9F97-7749-4828-8D8E-0B7B62E29D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60778" y="873485"/>
            <a:ext cx="2676088" cy="2676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How Much Does Online Therapy Cost? - PlushCare">
            <a:extLst>
              <a:ext uri="{FF2B5EF4-FFF2-40B4-BE49-F238E27FC236}">
                <a16:creationId xmlns:a16="http://schemas.microsoft.com/office/drawing/2014/main" id="{161525E0-06B6-4419-9C19-D1F8EAF560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60778" y="3940098"/>
            <a:ext cx="2966627" cy="2023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92747A74-460D-4B25-87F8-CB51501527C1}"/>
              </a:ext>
            </a:extLst>
          </p:cNvPr>
          <p:cNvSpPr/>
          <p:nvPr/>
        </p:nvSpPr>
        <p:spPr>
          <a:xfrm rot="19824787">
            <a:off x="8849632" y="2589260"/>
            <a:ext cx="447675" cy="390525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3AE22860-C216-4947-B667-D2E22C02F3B3}"/>
              </a:ext>
            </a:extLst>
          </p:cNvPr>
          <p:cNvSpPr/>
          <p:nvPr/>
        </p:nvSpPr>
        <p:spPr>
          <a:xfrm rot="1869500">
            <a:off x="8851149" y="4376208"/>
            <a:ext cx="447675" cy="390525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66BE0C-F30C-4400-9FB8-74E748316884}"/>
              </a:ext>
            </a:extLst>
          </p:cNvPr>
          <p:cNvSpPr txBox="1"/>
          <p:nvPr/>
        </p:nvSpPr>
        <p:spPr>
          <a:xfrm>
            <a:off x="713064" y="4644708"/>
            <a:ext cx="14945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b="1" dirty="0"/>
              <a:t>Patient</a:t>
            </a:r>
          </a:p>
          <a:p>
            <a:pPr algn="ctr"/>
            <a:r>
              <a:rPr lang="en-SG" dirty="0"/>
              <a:t>(</a:t>
            </a:r>
            <a:r>
              <a:rPr lang="en-SG" b="1" dirty="0"/>
              <a:t>Depression</a:t>
            </a:r>
            <a:r>
              <a:rPr lang="en-SG" dirty="0"/>
              <a:t> or </a:t>
            </a:r>
            <a:r>
              <a:rPr lang="en-SG" b="1" dirty="0"/>
              <a:t>Bipolar Disorder</a:t>
            </a:r>
            <a:r>
              <a:rPr lang="en-SG" dirty="0"/>
              <a:t>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22E0616-F44B-4F0F-B7DC-CA9BF88D7763}"/>
              </a:ext>
            </a:extLst>
          </p:cNvPr>
          <p:cNvSpPr txBox="1"/>
          <p:nvPr/>
        </p:nvSpPr>
        <p:spPr>
          <a:xfrm>
            <a:off x="2455964" y="5673054"/>
            <a:ext cx="26697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b="1" dirty="0"/>
              <a:t>Patient message mental health organisation for support</a:t>
            </a:r>
            <a:endParaRPr lang="en-SG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5ADB368-64C9-4C35-8B47-E79C3FE3B3BF}"/>
              </a:ext>
            </a:extLst>
          </p:cNvPr>
          <p:cNvGrpSpPr/>
          <p:nvPr/>
        </p:nvGrpSpPr>
        <p:grpSpPr>
          <a:xfrm>
            <a:off x="5525202" y="5026892"/>
            <a:ext cx="3082254" cy="1696260"/>
            <a:chOff x="5525202" y="5026892"/>
            <a:chExt cx="3082254" cy="1696260"/>
          </a:xfrm>
        </p:grpSpPr>
        <p:pic>
          <p:nvPicPr>
            <p:cNvPr id="2" name="Picture 2" descr="8 Best Customer Service Practices Every Company Should Adopt | CommBox  (BumpYard)">
              <a:extLst>
                <a:ext uri="{FF2B5EF4-FFF2-40B4-BE49-F238E27FC236}">
                  <a16:creationId xmlns:a16="http://schemas.microsoft.com/office/drawing/2014/main" id="{4A0A239D-573B-4542-A44E-7E7C84D149B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22568" y="5026892"/>
              <a:ext cx="1917083" cy="11232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4B9E9EA-5B28-4E77-85CA-C093FC0CF51C}"/>
                </a:ext>
              </a:extLst>
            </p:cNvPr>
            <p:cNvSpPr txBox="1"/>
            <p:nvPr/>
          </p:nvSpPr>
          <p:spPr>
            <a:xfrm>
              <a:off x="5525202" y="6138377"/>
              <a:ext cx="308225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SG" sz="1600" i="1" dirty="0"/>
                <a:t>Patient support can focused on other tasks to boost productivity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8405CA7F-68BA-4E41-8143-36CADDB7641C}"/>
              </a:ext>
            </a:extLst>
          </p:cNvPr>
          <p:cNvSpPr txBox="1"/>
          <p:nvPr/>
        </p:nvSpPr>
        <p:spPr>
          <a:xfrm>
            <a:off x="9225880" y="3324837"/>
            <a:ext cx="2669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b="1" dirty="0"/>
              <a:t>Depression patient support</a:t>
            </a:r>
            <a:endParaRPr lang="en-SG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A8451A6-2C5E-4CA3-A46F-A23947D844D4}"/>
              </a:ext>
            </a:extLst>
          </p:cNvPr>
          <p:cNvSpPr txBox="1"/>
          <p:nvPr/>
        </p:nvSpPr>
        <p:spPr>
          <a:xfrm>
            <a:off x="9309236" y="5893432"/>
            <a:ext cx="2669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b="1" dirty="0"/>
              <a:t>Bipolar patient support</a:t>
            </a:r>
            <a:endParaRPr lang="en-SG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2B7517-3843-4C40-99C3-81B60055B6C5}"/>
              </a:ext>
            </a:extLst>
          </p:cNvPr>
          <p:cNvSpPr txBox="1"/>
          <p:nvPr/>
        </p:nvSpPr>
        <p:spPr>
          <a:xfrm>
            <a:off x="5344310" y="2699597"/>
            <a:ext cx="318946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SG" sz="3600" b="1" dirty="0">
                <a:solidFill>
                  <a:schemeClr val="accent1"/>
                </a:solidFill>
              </a:rPr>
              <a:t>TEXT </a:t>
            </a:r>
          </a:p>
          <a:p>
            <a:pPr algn="ctr"/>
            <a:r>
              <a:rPr lang="en-SG" sz="3600" b="1" dirty="0">
                <a:solidFill>
                  <a:schemeClr val="accent1"/>
                </a:solidFill>
              </a:rPr>
              <a:t>CLASSIFICATION </a:t>
            </a:r>
          </a:p>
          <a:p>
            <a:pPr algn="ctr"/>
            <a:r>
              <a:rPr lang="en-SG" sz="3600" b="1" dirty="0">
                <a:solidFill>
                  <a:schemeClr val="accent1"/>
                </a:solidFill>
              </a:rPr>
              <a:t>MODEL</a:t>
            </a:r>
          </a:p>
        </p:txBody>
      </p:sp>
    </p:spTree>
    <p:extLst>
      <p:ext uri="{BB962C8B-B14F-4D97-AF65-F5344CB8AC3E}">
        <p14:creationId xmlns:p14="http://schemas.microsoft.com/office/powerpoint/2010/main" val="1660700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A43D1BB-3192-49F2-8A20-52AABBB3801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SG" sz="2400" dirty="0"/>
              <a:t>Depression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BE4E8C-37D0-4DAF-B37F-C332585457A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SG" sz="2400" dirty="0"/>
              <a:t>Bipolar Disorder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F14AA2-FD0E-42F2-A545-2CB81012D6A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Feelings of </a:t>
            </a:r>
            <a:r>
              <a:rPr lang="en-US" sz="2000" b="1" dirty="0"/>
              <a:t>sadness</a:t>
            </a:r>
            <a:r>
              <a:rPr lang="en-US" sz="2000" dirty="0"/>
              <a:t>, loss, or anger that interfere with a person’s everyday activities.</a:t>
            </a:r>
            <a:endParaRPr lang="en-SG" sz="20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1E23DE-60D2-46FA-9A42-F6D205C2B06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>
            <a:normAutofit/>
          </a:bodyPr>
          <a:lstStyle/>
          <a:p>
            <a:r>
              <a:rPr lang="en-US" sz="1800" b="1" dirty="0"/>
              <a:t>Extreme changes in mood </a:t>
            </a:r>
            <a:r>
              <a:rPr lang="en-US" sz="1800" dirty="0"/>
              <a:t>from </a:t>
            </a:r>
            <a:r>
              <a:rPr lang="en-US" sz="1800" b="1" dirty="0"/>
              <a:t>high to low</a:t>
            </a:r>
            <a:r>
              <a:rPr lang="en-US" sz="1800" dirty="0"/>
              <a:t>, and from </a:t>
            </a:r>
            <a:r>
              <a:rPr lang="en-US" sz="1800" b="1" dirty="0"/>
              <a:t>low to high</a:t>
            </a:r>
          </a:p>
          <a:p>
            <a:r>
              <a:rPr lang="en-US" sz="1800" dirty="0"/>
              <a:t>Highs are periods of </a:t>
            </a:r>
            <a:r>
              <a:rPr lang="en-US" sz="1800" b="1" dirty="0"/>
              <a:t>mania</a:t>
            </a:r>
            <a:r>
              <a:rPr lang="en-US" sz="1800" dirty="0"/>
              <a:t>, while lows are periods of </a:t>
            </a:r>
            <a:r>
              <a:rPr lang="en-US" sz="1800" b="1" dirty="0"/>
              <a:t>depression</a:t>
            </a:r>
            <a:r>
              <a:rPr lang="en-US" sz="1800" dirty="0"/>
              <a:t>. </a:t>
            </a:r>
            <a:endParaRPr lang="en-SG" sz="1800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A8A9C4EE-82D5-463A-BE46-799ECE1E36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Depression vs  Bipolar Disorder</a:t>
            </a:r>
          </a:p>
        </p:txBody>
      </p:sp>
    </p:spTree>
    <p:extLst>
      <p:ext uri="{BB962C8B-B14F-4D97-AF65-F5344CB8AC3E}">
        <p14:creationId xmlns:p14="http://schemas.microsoft.com/office/powerpoint/2010/main" val="1473908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 title="Decorative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734" r="31523"/>
          <a:stretch/>
        </p:blipFill>
        <p:spPr>
          <a:xfrm>
            <a:off x="0" y="3428990"/>
            <a:ext cx="4751614" cy="3429009"/>
          </a:xfr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44A0257C-3D98-4E46-86D3-1B752C837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Data Collection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DB1292A-975D-418D-86AF-8C3CD2A23AC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454611" y="226307"/>
            <a:ext cx="6440977" cy="2449548"/>
          </a:xfrm>
        </p:spPr>
        <p:txBody>
          <a:bodyPr>
            <a:noAutofit/>
          </a:bodyPr>
          <a:lstStyle/>
          <a:p>
            <a:r>
              <a:rPr lang="en-US" sz="2000" dirty="0">
                <a:solidFill>
                  <a:schemeClr val="tx2"/>
                </a:solidFill>
              </a:rPr>
              <a:t>The data used to build the text classifier were extracted from the </a:t>
            </a:r>
            <a:r>
              <a:rPr lang="en-US" sz="2000" b="1" i="1" dirty="0">
                <a:solidFill>
                  <a:schemeClr val="tx2"/>
                </a:solidFill>
              </a:rPr>
              <a:t>Reddit API</a:t>
            </a:r>
            <a:r>
              <a:rPr lang="en-US" sz="2000" dirty="0">
                <a:solidFill>
                  <a:schemeClr val="tx2"/>
                </a:solidFill>
              </a:rPr>
              <a:t>. Specifically, data were scrapped posts in 2 subreddits, namely:</a:t>
            </a:r>
          </a:p>
          <a:p>
            <a:r>
              <a:rPr lang="en-US" sz="2000" dirty="0">
                <a:solidFill>
                  <a:schemeClr val="tx2"/>
                </a:solidFill>
              </a:rPr>
              <a:t>1. </a:t>
            </a:r>
            <a:r>
              <a:rPr lang="en-US" sz="2000" dirty="0">
                <a:solidFill>
                  <a:schemeClr val="accent2">
                    <a:lumMod val="90000"/>
                    <a:lumOff val="1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r/depression</a:t>
            </a:r>
            <a:r>
              <a:rPr lang="en-US" sz="2000" dirty="0">
                <a:solidFill>
                  <a:schemeClr val="accent2">
                    <a:lumMod val="90000"/>
                    <a:lumOff val="10000"/>
                  </a:schemeClr>
                </a:solidFill>
              </a:rPr>
              <a:t> </a:t>
            </a:r>
            <a:r>
              <a:rPr lang="en-US" sz="2000" dirty="0">
                <a:solidFill>
                  <a:schemeClr val="tx2"/>
                </a:solidFill>
              </a:rPr>
              <a:t>and </a:t>
            </a:r>
          </a:p>
          <a:p>
            <a:r>
              <a:rPr lang="en-US" sz="2000" dirty="0">
                <a:solidFill>
                  <a:schemeClr val="tx2"/>
                </a:solidFill>
              </a:rPr>
              <a:t>2. </a:t>
            </a:r>
            <a:r>
              <a:rPr lang="en-US" sz="2000" dirty="0">
                <a:solidFill>
                  <a:schemeClr val="accent2">
                    <a:lumMod val="90000"/>
                    <a:lumOff val="1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r/bipolar</a:t>
            </a:r>
            <a:endParaRPr lang="en-US" sz="2000" dirty="0"/>
          </a:p>
          <a:p>
            <a:r>
              <a:rPr lang="en-US" sz="2000" dirty="0"/>
              <a:t>The </a:t>
            </a:r>
            <a:r>
              <a:rPr lang="en-US" sz="2000" b="1" i="1" dirty="0"/>
              <a:t>‘</a:t>
            </a:r>
            <a:r>
              <a:rPr lang="en-US" sz="2000" b="1" i="1" dirty="0" err="1"/>
              <a:t>selftext</a:t>
            </a:r>
            <a:r>
              <a:rPr lang="en-US" sz="2000" b="1" i="1" dirty="0"/>
              <a:t>’ </a:t>
            </a:r>
            <a:r>
              <a:rPr lang="en-US" sz="2000" dirty="0"/>
              <a:t>is used to build the text classification model.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EC7039A-0D1C-4770-91E6-53C15BF2BCB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46693"/>
          <a:stretch/>
        </p:blipFill>
        <p:spPr>
          <a:xfrm>
            <a:off x="6282408" y="2675855"/>
            <a:ext cx="3834716" cy="2647443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4A74D1E-EFB8-40C1-9160-5987C98C1CF5}"/>
              </a:ext>
            </a:extLst>
          </p:cNvPr>
          <p:cNvSpPr txBox="1"/>
          <p:nvPr/>
        </p:nvSpPr>
        <p:spPr>
          <a:xfrm>
            <a:off x="5527079" y="2666523"/>
            <a:ext cx="551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/>
              <a:t>title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A178FE5-2861-41E1-91C7-8391ECDF640F}"/>
              </a:ext>
            </a:extLst>
          </p:cNvPr>
          <p:cNvSpPr txBox="1"/>
          <p:nvPr/>
        </p:nvSpPr>
        <p:spPr>
          <a:xfrm>
            <a:off x="5214173" y="4041213"/>
            <a:ext cx="864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 err="1"/>
              <a:t>selftext</a:t>
            </a:r>
            <a:endParaRPr lang="en-SG" dirty="0"/>
          </a:p>
        </p:txBody>
      </p:sp>
      <p:sp>
        <p:nvSpPr>
          <p:cNvPr id="14" name="Left Brace 13">
            <a:extLst>
              <a:ext uri="{FF2B5EF4-FFF2-40B4-BE49-F238E27FC236}">
                <a16:creationId xmlns:a16="http://schemas.microsoft.com/office/drawing/2014/main" id="{D9720855-D4BB-4F2F-853D-C00B2FFDE234}"/>
              </a:ext>
            </a:extLst>
          </p:cNvPr>
          <p:cNvSpPr/>
          <p:nvPr/>
        </p:nvSpPr>
        <p:spPr>
          <a:xfrm>
            <a:off x="6174583" y="2675855"/>
            <a:ext cx="72000" cy="36000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5" name="Left Brace 14">
            <a:extLst>
              <a:ext uri="{FF2B5EF4-FFF2-40B4-BE49-F238E27FC236}">
                <a16:creationId xmlns:a16="http://schemas.microsoft.com/office/drawing/2014/main" id="{A4BDE453-9ED8-42BC-B75B-2D16DFF3A108}"/>
              </a:ext>
            </a:extLst>
          </p:cNvPr>
          <p:cNvSpPr/>
          <p:nvPr/>
        </p:nvSpPr>
        <p:spPr>
          <a:xfrm>
            <a:off x="6182114" y="3183099"/>
            <a:ext cx="72000" cy="198000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CE46676-6DAE-4984-A26E-55125A9ABDBE}"/>
              </a:ext>
            </a:extLst>
          </p:cNvPr>
          <p:cNvGrpSpPr/>
          <p:nvPr/>
        </p:nvGrpSpPr>
        <p:grpSpPr>
          <a:xfrm>
            <a:off x="5630086" y="5350098"/>
            <a:ext cx="5787901" cy="1308395"/>
            <a:chOff x="5630086" y="5350098"/>
            <a:chExt cx="5787901" cy="1308395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F66A30FF-C906-4EB2-87BD-3B64231C442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155810" y="5350098"/>
              <a:ext cx="5262177" cy="1308395"/>
            </a:xfrm>
            <a:prstGeom prst="rect">
              <a:avLst/>
            </a:prstGeom>
          </p:spPr>
        </p:pic>
        <p:sp>
          <p:nvSpPr>
            <p:cNvPr id="3" name="Arrow: Bent-Up 2">
              <a:extLst>
                <a:ext uri="{FF2B5EF4-FFF2-40B4-BE49-F238E27FC236}">
                  <a16:creationId xmlns:a16="http://schemas.microsoft.com/office/drawing/2014/main" id="{7170F2C0-11DE-4528-A860-551BFED8312E}"/>
                </a:ext>
              </a:extLst>
            </p:cNvPr>
            <p:cNvSpPr/>
            <p:nvPr/>
          </p:nvSpPr>
          <p:spPr>
            <a:xfrm rot="5400000">
              <a:off x="5634651" y="5542946"/>
              <a:ext cx="456784" cy="465914"/>
            </a:xfrm>
            <a:prstGeom prst="bentUp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</p:spTree>
    <p:extLst>
      <p:ext uri="{BB962C8B-B14F-4D97-AF65-F5344CB8AC3E}">
        <p14:creationId xmlns:p14="http://schemas.microsoft.com/office/powerpoint/2010/main" val="268795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7FCC6D1-213C-4A86-A2D0-742E15438C0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063326" y="1074809"/>
            <a:ext cx="4632645" cy="3770146"/>
          </a:xfrm>
        </p:spPr>
        <p:txBody>
          <a:bodyPr anchor="t">
            <a:normAutofit/>
          </a:bodyPr>
          <a:lstStyle/>
          <a:p>
            <a:r>
              <a:rPr lang="en-US" sz="2000" dirty="0"/>
              <a:t>Data were cleaned to:</a:t>
            </a:r>
          </a:p>
          <a:p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Remove duplicates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Remove posts without text (e.g. posts with only image or video)</a:t>
            </a:r>
          </a:p>
          <a:p>
            <a:endParaRPr lang="en-US" sz="2000" dirty="0"/>
          </a:p>
          <a:p>
            <a:r>
              <a:rPr lang="en-US" sz="2000" dirty="0"/>
              <a:t>After cleaning, the dataset contains:</a:t>
            </a:r>
          </a:p>
          <a:p>
            <a:endParaRPr lang="en-US" sz="2000" dirty="0"/>
          </a:p>
          <a:p>
            <a:r>
              <a:rPr lang="en-US" sz="2000" dirty="0"/>
              <a:t> 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6DBE169-BA91-4B17-9AF2-4BAD528BE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Data Cleaning</a:t>
            </a:r>
          </a:p>
        </p:txBody>
      </p:sp>
      <p:pic>
        <p:nvPicPr>
          <p:cNvPr id="41" name="Picture Placeholder 40" title="Decorative"/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-13860" t="-15649" r="-14314" b="-12525"/>
          <a:stretch/>
        </p:blipFill>
        <p:spPr>
          <a:xfrm>
            <a:off x="6365449" y="1014167"/>
            <a:ext cx="697877" cy="697877"/>
          </a:xfrm>
          <a:prstGeom prst="rect">
            <a:avLst/>
          </a:prstGeom>
        </p:spPr>
      </p:pic>
      <p:graphicFrame>
        <p:nvGraphicFramePr>
          <p:cNvPr id="24" name="Table 24">
            <a:extLst>
              <a:ext uri="{FF2B5EF4-FFF2-40B4-BE49-F238E27FC236}">
                <a16:creationId xmlns:a16="http://schemas.microsoft.com/office/drawing/2014/main" id="{7C07D9BA-2F1D-4834-B9F5-348675F8F5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1846363"/>
              </p:ext>
            </p:extLst>
          </p:nvPr>
        </p:nvGraphicFramePr>
        <p:xfrm>
          <a:off x="7114193" y="3906557"/>
          <a:ext cx="4254392" cy="118872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2265455">
                  <a:extLst>
                    <a:ext uri="{9D8B030D-6E8A-4147-A177-3AD203B41FA5}">
                      <a16:colId xmlns:a16="http://schemas.microsoft.com/office/drawing/2014/main" val="1099815637"/>
                    </a:ext>
                  </a:extLst>
                </a:gridCol>
                <a:gridCol w="1988937">
                  <a:extLst>
                    <a:ext uri="{9D8B030D-6E8A-4147-A177-3AD203B41FA5}">
                      <a16:colId xmlns:a16="http://schemas.microsoft.com/office/drawing/2014/main" val="34891203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SG" sz="2000" dirty="0"/>
                        <a:t>Subreddit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2000" dirty="0"/>
                        <a:t>Number of posts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429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sz="2000" b="1" dirty="0"/>
                        <a:t>Depression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2000" dirty="0"/>
                        <a:t>976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33225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sz="2000" b="1" dirty="0"/>
                        <a:t>Bipolar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2000" dirty="0"/>
                        <a:t>856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96209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108697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6B58A99D-A5DD-491E-985A-816DED8F0E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666875"/>
            <a:ext cx="6096000" cy="3302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7C8E8BFF-42BA-4D83-8CD1-5304DA1F8E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666875"/>
            <a:ext cx="6096000" cy="3302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1">
            <a:extLst>
              <a:ext uri="{FF2B5EF4-FFF2-40B4-BE49-F238E27FC236}">
                <a16:creationId xmlns:a16="http://schemas.microsoft.com/office/drawing/2014/main" id="{14140242-7514-49E1-9550-D21EFBEF9D6A}"/>
              </a:ext>
            </a:extLst>
          </p:cNvPr>
          <p:cNvSpPr txBox="1">
            <a:spLocks/>
          </p:cNvSpPr>
          <p:nvPr/>
        </p:nvSpPr>
        <p:spPr>
          <a:xfrm>
            <a:off x="224660" y="604273"/>
            <a:ext cx="7978227" cy="106260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spc="-150">
                <a:solidFill>
                  <a:schemeClr val="tx2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r>
              <a:rPr lang="en-US" sz="4000" dirty="0"/>
              <a:t>Initial EDA: Word Cloud 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8723BC66-9004-4EAC-8862-417399E0C932}"/>
              </a:ext>
            </a:extLst>
          </p:cNvPr>
          <p:cNvSpPr txBox="1">
            <a:spLocks/>
          </p:cNvSpPr>
          <p:nvPr/>
        </p:nvSpPr>
        <p:spPr>
          <a:xfrm>
            <a:off x="224660" y="5191125"/>
            <a:ext cx="11467625" cy="1285175"/>
          </a:xfrm>
          <a:prstGeom prst="rect">
            <a:avLst/>
          </a:prstGeom>
        </p:spPr>
        <p:txBody>
          <a:bodyPr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u="sng" dirty="0"/>
              <a:t>Observations:</a:t>
            </a:r>
          </a:p>
          <a:p>
            <a:r>
              <a:rPr lang="en-US" sz="1800" dirty="0"/>
              <a:t>Similar words – expected as there are some similarities to the conditions</a:t>
            </a:r>
          </a:p>
          <a:p>
            <a:r>
              <a:rPr lang="en-US" sz="1800" dirty="0"/>
              <a:t>Need to identify the common words between the 2 subreddits and remove them</a:t>
            </a:r>
          </a:p>
        </p:txBody>
      </p:sp>
    </p:spTree>
    <p:extLst>
      <p:ext uri="{BB962C8B-B14F-4D97-AF65-F5344CB8AC3E}">
        <p14:creationId xmlns:p14="http://schemas.microsoft.com/office/powerpoint/2010/main" val="26625686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6">
      <a:dk1>
        <a:srgbClr val="3F3F3F"/>
      </a:dk1>
      <a:lt1>
        <a:srgbClr val="FFFFFF"/>
      </a:lt1>
      <a:dk2>
        <a:srgbClr val="000000"/>
      </a:dk2>
      <a:lt2>
        <a:srgbClr val="A5A5A5"/>
      </a:lt2>
      <a:accent1>
        <a:srgbClr val="954F72"/>
      </a:accent1>
      <a:accent2>
        <a:srgbClr val="0F3955"/>
      </a:accent2>
      <a:accent3>
        <a:srgbClr val="BBC3CD"/>
      </a:accent3>
      <a:accent4>
        <a:srgbClr val="484848"/>
      </a:accent4>
      <a:accent5>
        <a:srgbClr val="1F1F26"/>
      </a:accent5>
      <a:accent6>
        <a:srgbClr val="F2CAA2"/>
      </a:accent6>
      <a:hlink>
        <a:srgbClr val="00194C"/>
      </a:hlink>
      <a:folHlink>
        <a:srgbClr val="954F72"/>
      </a:folHlink>
    </a:clrScheme>
    <a:fontScheme name="MSFT template">
      <a:majorFont>
        <a:latin typeface="Corbe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ICK TO ADD TITLE" id="{634D9E51-4949-4732-B929-C29E3E42414E}" vid="{5842DBD6-7D6C-4C1A-8AA9-69FB39037E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Classic bold sophisticated presentation</Template>
  <TotalTime>495</TotalTime>
  <Words>1107</Words>
  <Application>Microsoft Office PowerPoint</Application>
  <PresentationFormat>Widescreen</PresentationFormat>
  <Paragraphs>244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Arial</vt:lpstr>
      <vt:lpstr>Calibri</vt:lpstr>
      <vt:lpstr>Calibri Light</vt:lpstr>
      <vt:lpstr>Constantia</vt:lpstr>
      <vt:lpstr>Corbel</vt:lpstr>
      <vt:lpstr>Helvetica Light</vt:lpstr>
      <vt:lpstr>Raleway</vt:lpstr>
      <vt:lpstr>Office Theme</vt:lpstr>
      <vt:lpstr>TEXT CLASSIFIER  FOR MENTAL HEALTH PATIENT SUPPORT</vt:lpstr>
      <vt:lpstr>Agenda </vt:lpstr>
      <vt:lpstr>Problem Statement</vt:lpstr>
      <vt:lpstr>PowerPoint Presentation</vt:lpstr>
      <vt:lpstr>PowerPoint Presentation</vt:lpstr>
      <vt:lpstr>Depression vs  Bipolar Disorder</vt:lpstr>
      <vt:lpstr>Data Collection</vt:lpstr>
      <vt:lpstr>Data Cleaning</vt:lpstr>
      <vt:lpstr>PowerPoint Presentation</vt:lpstr>
      <vt:lpstr>PowerPoint Presentation</vt:lpstr>
      <vt:lpstr>PowerPoint Presentation</vt:lpstr>
      <vt:lpstr>Modelling &amp;  Model Evaluation</vt:lpstr>
      <vt:lpstr>Modelling &amp;  Model Evaluation</vt:lpstr>
      <vt:lpstr>Modelling &amp;  Model Evaluation</vt:lpstr>
      <vt:lpstr>Modelling &amp;  Model Evaluation</vt:lpstr>
      <vt:lpstr>PowerPoint Presentation</vt:lpstr>
      <vt:lpstr>PowerPoint Presentation</vt:lpstr>
      <vt:lpstr>PowerPoint Presentation</vt:lpstr>
      <vt:lpstr>PowerPoint Presentation</vt:lpstr>
      <vt:lpstr>Conclusion &amp; Recommendations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TEXT CLASSIFIER FOR MENTAL HEALTH  PATIENT SUPPORT</dc:title>
  <dc:creator>Leung Sau Yee</dc:creator>
  <cp:lastModifiedBy>Leung Sau Yee</cp:lastModifiedBy>
  <cp:revision>47</cp:revision>
  <dcterms:created xsi:type="dcterms:W3CDTF">2020-09-07T06:57:55Z</dcterms:created>
  <dcterms:modified xsi:type="dcterms:W3CDTF">2020-09-11T03:47:10Z</dcterms:modified>
</cp:coreProperties>
</file>